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1"/>
  </p:notesMasterIdLst>
  <p:sldIdLst>
    <p:sldId id="256" r:id="rId2"/>
    <p:sldId id="257" r:id="rId3"/>
    <p:sldId id="264" r:id="rId4"/>
    <p:sldId id="260" r:id="rId5"/>
    <p:sldId id="261" r:id="rId6"/>
    <p:sldId id="262" r:id="rId7"/>
    <p:sldId id="263" r:id="rId8"/>
    <p:sldId id="258" r:id="rId9"/>
    <p:sldId id="266" r:id="rId10"/>
    <p:sldId id="268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69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7" r:id="rId27"/>
    <p:sldId id="284" r:id="rId28"/>
    <p:sldId id="285" r:id="rId29"/>
    <p:sldId id="286" r:id="rId30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7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2B8E89-DF60-4F50-B66F-D42ECBB5AE22}" type="datetimeFigureOut">
              <a:rPr lang="zh-TW" altLang="en-US" smtClean="0"/>
              <a:t>2015/1/30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C78703-2E74-420D-856F-E938E411891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965213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C78703-2E74-420D-856F-E938E411891E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479366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C78703-2E74-420D-856F-E938E411891E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828851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D7CD8-7AF7-42F7-AAD5-C390981588D5}" type="datetime1">
              <a:rPr lang="zh-TW" altLang="en-US" smtClean="0"/>
              <a:t>2015/1/30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C6FB226A-57C9-4DC7-A1C6-01FC4AD2D30D}" type="slidenum">
              <a:rPr lang="zh-TW" altLang="en-US" smtClean="0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320148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F7743-BF24-402F-90BF-98B0C027CA58}" type="datetime1">
              <a:rPr lang="zh-TW" altLang="en-US" smtClean="0"/>
              <a:t>2015/1/30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B226A-57C9-4DC7-A1C6-01FC4AD2D30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82533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2A265-E8AD-4CC1-94C2-373B66D6B506}" type="datetime1">
              <a:rPr lang="zh-TW" altLang="en-US" smtClean="0"/>
              <a:t>2015/1/30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B226A-57C9-4DC7-A1C6-01FC4AD2D30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33350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D0199-3265-4847-8AF0-702F90ED7F4E}" type="datetime1">
              <a:rPr lang="zh-TW" altLang="en-US" smtClean="0"/>
              <a:t>2015/1/30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B226A-57C9-4DC7-A1C6-01FC4AD2D30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311781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EDC8E9FD-68D3-424B-9B0D-757FF42063D5}" type="datetime1">
              <a:rPr lang="zh-TW" altLang="en-US" smtClean="0"/>
              <a:t>2015/1/30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zh-TW" altLang="en-US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C6FB226A-57C9-4DC7-A1C6-01FC4AD2D30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529806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9F5EE-EFC1-45E0-A7C3-BC284E843BDE}" type="datetime1">
              <a:rPr lang="zh-TW" altLang="en-US" smtClean="0"/>
              <a:t>2015/1/30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B226A-57C9-4DC7-A1C6-01FC4AD2D30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245150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45617-D1DE-4685-B3D0-8446865108B0}" type="datetime1">
              <a:rPr lang="zh-TW" altLang="en-US" smtClean="0"/>
              <a:t>2015/1/30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B226A-57C9-4DC7-A1C6-01FC4AD2D30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030205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98DBD-054C-4CDF-AAE5-9C11FDDA0CDF}" type="datetime1">
              <a:rPr lang="zh-TW" altLang="en-US" smtClean="0"/>
              <a:t>2015/1/30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B226A-57C9-4DC7-A1C6-01FC4AD2D30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10009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15B55-FB9F-4BE0-8B84-DA1B00B6C820}" type="datetime1">
              <a:rPr lang="zh-TW" altLang="en-US" smtClean="0"/>
              <a:t>2015/1/30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B226A-57C9-4DC7-A1C6-01FC4AD2D30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622634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F66F6-736F-45C4-A58C-66E4A3997FEA}" type="datetime1">
              <a:rPr lang="zh-TW" altLang="en-US" smtClean="0"/>
              <a:t>2015/1/30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B226A-57C9-4DC7-A1C6-01FC4AD2D30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94657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179CB-9585-45A7-A9EA-75869BD81FF6}" type="datetime1">
              <a:rPr lang="zh-TW" altLang="en-US" smtClean="0"/>
              <a:t>2015/1/30</a:t>
            </a:fld>
            <a:endParaRPr lang="zh-TW" alt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B226A-57C9-4DC7-A1C6-01FC4AD2D30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064266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2C2BF873-865A-4EC3-A801-3A67D2491412}" type="datetime1">
              <a:rPr lang="zh-TW" altLang="en-US" smtClean="0"/>
              <a:t>2015/1/30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C6FB226A-57C9-4DC7-A1C6-01FC4AD2D30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33650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051560" y="1309256"/>
            <a:ext cx="10077104" cy="3158776"/>
          </a:xfrm>
        </p:spPr>
        <p:txBody>
          <a:bodyPr/>
          <a:lstStyle/>
          <a:p>
            <a:pPr algn="ctr"/>
            <a:r>
              <a:rPr lang="en-US" altLang="zh-TW" sz="70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Reverse </a:t>
            </a:r>
            <a:r>
              <a:rPr lang="en-US" altLang="zh-TW" sz="70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Mortgages</a:t>
            </a:r>
            <a:endParaRPr lang="zh-TW" altLang="en-US" sz="7000" b="1" dirty="0">
              <a:latin typeface="Cambria Math" panose="02040503050406030204" pitchFamily="18" charset="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Reference</a:t>
            </a:r>
            <a:r>
              <a:rPr lang="zh-TW" altLang="en-US" dirty="0" smtClean="0"/>
              <a:t>：</a:t>
            </a:r>
            <a:endParaRPr lang="en-US" altLang="zh-TW" dirty="0" smtClean="0"/>
          </a:p>
          <a:p>
            <a:r>
              <a:rPr lang="en-US" altLang="zh-TW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Chou-Wen Wang, Hong-</a:t>
            </a:r>
            <a:r>
              <a:rPr lang="en-US" altLang="zh-TW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Chih</a:t>
            </a:r>
            <a:r>
              <a:rPr lang="en-US" altLang="zh-TW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Huang, Yuan-Chi Miao, 2010, </a:t>
            </a:r>
          </a:p>
          <a:p>
            <a:r>
              <a:rPr lang="en-US" altLang="zh-TW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Securitization </a:t>
            </a:r>
            <a:r>
              <a:rPr lang="en-US" altLang="zh-TW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Crossover Risk in Reverse Mortgages</a:t>
            </a:r>
            <a:endParaRPr lang="zh-TW" alt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B226A-57C9-4DC7-A1C6-01FC4AD2D30D}" type="slidenum">
              <a:rPr lang="zh-TW" altLang="en-US" smtClean="0"/>
              <a:t>1</a:t>
            </a:fld>
            <a:endParaRPr lang="zh-TW" altLang="en-US" dirty="0"/>
          </a:p>
        </p:txBody>
      </p:sp>
      <p:sp>
        <p:nvSpPr>
          <p:cNvPr id="5" name="矩形 4"/>
          <p:cNvSpPr/>
          <p:nvPr/>
        </p:nvSpPr>
        <p:spPr>
          <a:xfrm>
            <a:off x="8265210" y="5270561"/>
            <a:ext cx="287771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000" b="1" cap="all" dirty="0">
                <a:blipFill dpi="0" rotWithShape="1">
                  <a:blip r:embed="rId3"/>
                  <a:srcRect/>
                  <a:tile tx="6350" ty="-127000" sx="65000" sy="64000" flip="none" algn="tl"/>
                </a:blipFill>
                <a:latin typeface="+mn-ea"/>
              </a:rPr>
              <a:t>0253924</a:t>
            </a:r>
            <a:r>
              <a:rPr lang="zh-TW" altLang="en-US" sz="3000" b="1" cap="all" dirty="0">
                <a:blipFill dpi="0" rotWithShape="1">
                  <a:blip r:embed="rId3"/>
                  <a:srcRect/>
                  <a:tile tx="6350" ty="-127000" sx="65000" sy="64000" flip="none" algn="tl"/>
                </a:blipFill>
                <a:latin typeface="+mn-ea"/>
              </a:rPr>
              <a:t> 張錦炘</a:t>
            </a:r>
            <a:endParaRPr lang="zh-TW" altLang="en-US" sz="30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319956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TW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Crossover risk</a:t>
            </a:r>
            <a:endParaRPr lang="zh-TW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Assume that housing prices follow a Geometric Brownian motion (GBM)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process.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While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interest rate reflects the lognormal process of Black, </a:t>
            </a:r>
            <a:r>
              <a:rPr lang="en-US" altLang="zh-TW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Derman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Toy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(1990) and the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mortality-related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risks is assessed by the Lee-Carter model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this article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we use a three-dimensional lattice method which can simultaneously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capture the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evolution of housing price and short-term interest rate to calculate the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fair valuation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reverse mortgages. For the housing price process, we use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Cox-Ross-Rubinstein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(CRR, 1979) model to generate the possible states of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future housing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price. For the process of short-term interest rates, we use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Black-</a:t>
            </a:r>
            <a:r>
              <a:rPr lang="en-US" altLang="zh-TW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Derman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-Toy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(BDT, 1990) model to generate the possible states of future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spot rates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B226A-57C9-4DC7-A1C6-01FC4AD2D30D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62075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TW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Interest rate process</a:t>
            </a:r>
            <a:endParaRPr lang="zh-TW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Generally speaking, under the ordinary economic environment, we can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assume the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short-term risk-free interest rate is constant. However, in some circumstances,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short-term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interest rate changes dramatically. For example, when the central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bank suddenly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changes monetary policies or oil shocks occur, the short-term interest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rate will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fluctuate over time. Thus, instead of using constant interest rate, we must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assume the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short term risk-free interest rate to be stochastic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There are a number of models of the local process for the short-term interest rate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Among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them, lognormal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models keep the rate away from zero entirely, while the normal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process may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fall below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zero.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B226A-57C9-4DC7-A1C6-01FC4AD2D30D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23662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TW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Interest rate process</a:t>
            </a:r>
            <a:endParaRPr lang="zh-TW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5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𝑑</m:t>
                      </m:r>
                      <m:r>
                        <a:rPr lang="en-US" altLang="zh-TW" sz="25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altLang="zh-TW" sz="25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𝑙𝑛</m:t>
                      </m:r>
                      <m:sSub>
                        <m:sSubPr>
                          <m:ctrlPr>
                            <a:rPr lang="en-US" altLang="zh-TW" sz="25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altLang="zh-TW" sz="25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25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sz="25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ctrlPr>
                            <a:rPr lang="en-US" altLang="zh-TW" sz="25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5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sz="25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altLang="zh-TW" sz="25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25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altLang="zh-TW" sz="25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f>
                                <m:fPr>
                                  <m:type m:val="lin"/>
                                  <m:ctrlPr>
                                    <a:rPr lang="en-US" altLang="zh-TW" sz="25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zh-TW" altLang="en-US" sz="25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𝜕</m:t>
                                  </m:r>
                                  <m:r>
                                    <a:rPr lang="en-US" altLang="zh-TW" sz="25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 </m:t>
                                  </m:r>
                                  <m:r>
                                    <a:rPr lang="en-US" altLang="zh-TW" sz="25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𝑙𝑛</m:t>
                                  </m:r>
                                  <m:sSub>
                                    <m:sSubPr>
                                      <m:ctrlPr>
                                        <a:rPr lang="en-US" altLang="zh-TW" sz="2500" b="0" i="1" smtClean="0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TW" altLang="en-US" sz="2500" b="0" i="1" smtClean="0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lang="en-US" altLang="zh-TW" sz="2500" b="0" i="1" smtClean="0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zh-TW" altLang="en-US" sz="25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𝜕</m:t>
                                  </m:r>
                                  <m:r>
                                    <a:rPr lang="en-US" altLang="zh-TW" sz="25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 </m:t>
                                  </m:r>
                                  <m:r>
                                    <a:rPr lang="en-US" altLang="zh-TW" sz="25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𝑡</m:t>
                                  </m:r>
                                </m:den>
                              </m:f>
                            </m:num>
                            <m:den>
                              <m:sSub>
                                <m:sSubPr>
                                  <m:ctrlPr>
                                    <a:rPr lang="en-US" altLang="zh-TW" sz="25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5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altLang="zh-TW" sz="25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den>
                          </m:f>
                          <m:r>
                            <a:rPr lang="en-US" altLang="zh-TW" sz="25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a:rPr lang="en-US" altLang="zh-TW" sz="25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𝑙𝑛</m:t>
                          </m:r>
                          <m:sSub>
                            <m:sSubPr>
                              <m:ctrlPr>
                                <a:rPr lang="en-US" altLang="zh-TW" sz="25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5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zh-TW" sz="25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d>
                      <m:r>
                        <a:rPr lang="en-US" altLang="zh-TW" sz="25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𝑑𝑡</m:t>
                      </m:r>
                      <m:r>
                        <a:rPr lang="en-US" altLang="zh-TW" sz="25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 </m:t>
                      </m:r>
                      <m:sSubSup>
                        <m:sSubSupPr>
                          <m:ctrlPr>
                            <a:rPr lang="en-US" altLang="zh-TW" sz="25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lang="zh-TW" altLang="en-US" sz="25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altLang="zh-TW" sz="25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altLang="zh-TW" sz="25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𝑟</m:t>
                          </m:r>
                        </m:sup>
                      </m:sSubSup>
                      <m:r>
                        <a:rPr lang="en-US" altLang="zh-TW" sz="25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𝑑</m:t>
                      </m:r>
                      <m:sSub>
                        <m:sSubPr>
                          <m:ctrlPr>
                            <a:rPr lang="en-US" altLang="zh-TW" sz="25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altLang="zh-TW" sz="25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US" altLang="zh-TW" sz="25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en-US" altLang="zh-TW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altLang="zh-TW" i="1" dirty="0" smtClean="0"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zh-TW" alt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instantaneous spot rate at time </a:t>
                </a: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</a:t>
                </a:r>
              </a:p>
              <a:p>
                <a:pPr marL="0" indent="0">
                  <a:buNone/>
                </a:pP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zh-TW" altLang="en-US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𝜃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long-term interest </a:t>
                </a: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rate parameter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zh-TW" alt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𝑟</m:t>
                        </m:r>
                      </m:sup>
                    </m:sSubSup>
                  </m:oMath>
                </a14:m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volatility vector of the spot rate at time t and </a:t>
                </a: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satisfies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zh-TW" alt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𝑟</m:t>
                        </m:r>
                      </m:sup>
                    </m:sSubSup>
                    <m:r>
                      <a:rPr lang="en-US" altLang="zh-TW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Sup>
                      <m:sSubSupPr>
                        <m:ctrlP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zh-TW" alt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𝑟</m:t>
                        </m:r>
                      </m:sub>
                      <m:sup/>
                    </m:sSubSup>
                    <m:sSup>
                      <m:sSupPr>
                        <m:ctrlPr>
                          <a:rPr lang="en-US" altLang="zh-TW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[1, 0]</m:t>
                        </m:r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that 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is,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altLang="zh-TW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TW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lang="zh-TW" altLang="en-US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sub>
                          <m:sup>
                            <m:r>
                              <a:rPr lang="en-US" altLang="zh-TW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𝑟</m:t>
                            </m:r>
                          </m:sup>
                        </m:sSubSup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Sup>
                      <m:sSubSupPr>
                        <m:ctrlP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zh-TW" alt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𝑟</m:t>
                        </m:r>
                      </m:sub>
                      <m:sup/>
                    </m:sSubSup>
                  </m:oMath>
                </a14:m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; 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altLang="zh-TW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TW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∙</m:t>
                        </m:r>
                      </m:e>
                    </m:d>
                  </m:oMath>
                </a14:m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denotes 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Euclidean norm </a:t>
                </a: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𝑅</m:t>
                        </m:r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𝑊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represents 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2-dimensional standard Brownian motion under a </a:t>
                </a: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Risk-neutral probability 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measure Q and </a:t>
                </a: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satisfies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𝑊</m:t>
                    </m:r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 </m:t>
                    </m:r>
                    <m:sSup>
                      <m:sSupPr>
                        <m:ctrlPr>
                          <a:rPr lang="en-US" altLang="zh-TW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[</m:t>
                        </m:r>
                        <m:sSubSup>
                          <m:sSubSup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𝑊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𝑟</m:t>
                            </m:r>
                          </m:sub>
                          <m:sup/>
                        </m:sSubSup>
                        <m:d>
                          <m:d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</m:d>
                        <m:r>
                          <a:rPr lang="en-US" altLang="zh-TW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,</m:t>
                        </m:r>
                        <m:sSubSup>
                          <m:sSubSupPr>
                            <m:ctrlPr>
                              <a:rPr lang="en-US" altLang="zh-TW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𝑊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𝐻</m:t>
                            </m:r>
                          </m:sub>
                          <m:sup/>
                        </m:sSubSup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</m:d>
                        <m:r>
                          <a:rPr lang="en-US" altLang="zh-TW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]</m:t>
                        </m:r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</m:oMath>
                </a14:m>
                <a:endParaRPr lang="zh-TW" alt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6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B226A-57C9-4DC7-A1C6-01FC4AD2D30D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35951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TW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House price model</a:t>
            </a:r>
            <a:endParaRPr lang="zh-TW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 mortgage valuation, it typically assumes that housing price follows a stochastic 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Geometric Brownian motion (GBM) </a:t>
                </a: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process.</a:t>
                </a:r>
              </a:p>
              <a:p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Under the 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risk-neutral measure Q, we </a:t>
                </a: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assume that 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house price process is </a:t>
                </a: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governed by</a:t>
                </a:r>
              </a:p>
              <a:p>
                <a:pPr marL="0" indent="0">
                  <a:buNone/>
                </a:pPr>
                <a:endParaRPr lang="en-US" altLang="zh-TW" i="1" dirty="0" smtClean="0"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TW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𝑡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TW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𝑡</m:t>
                              </m:r>
                            </m:sub>
                          </m:sSub>
                        </m:den>
                      </m:f>
                      <m:r>
                        <a:rPr lang="en-US" altLang="zh-TW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𝛿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𝑑𝑡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 </m:t>
                      </m:r>
                      <m:sSubSup>
                        <m:sSubSup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lang="zh-TW" alt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𝐻</m:t>
                          </m:r>
                        </m:sup>
                      </m:sSubSup>
                      <m:r>
                        <a:rPr lang="en-US" altLang="zh-TW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𝑑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en-US" altLang="zh-TW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zh-TW" alt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𝛿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a maintenance yield (or rental rate) for the </a:t>
                </a: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house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zh-TW" alt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𝐻</m:t>
                        </m:r>
                      </m:sup>
                    </m:sSubSup>
                  </m:oMath>
                </a14:m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</a:t>
                </a: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volatility vector 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of the housing price </a:t>
                </a: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and satisfies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zh-TW" alt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𝐻</m:t>
                        </m:r>
                      </m:sup>
                    </m:sSubSup>
                    <m:r>
                      <a:rPr lang="en-US" altLang="zh-TW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Sup>
                      <m:sSubSupPr>
                        <m:ctrlP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zh-TW" alt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𝐻</m:t>
                        </m:r>
                      </m:sub>
                      <m:sup/>
                    </m:sSubSup>
                    <m:sSup>
                      <m:sSupPr>
                        <m:ctrlPr>
                          <a:rPr lang="en-US" altLang="zh-TW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[</m:t>
                        </m:r>
                        <m:sSubSup>
                          <m:sSubSup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lang="zh-TW" alt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𝜌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altLang="zh-TW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𝐻</m:t>
                                </m:r>
                              </m:e>
                              <m:sub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𝑟</m:t>
                                </m:r>
                              </m:sub>
                            </m:sSub>
                          </m:sub>
                          <m:sup/>
                        </m:sSubSup>
                        <m:r>
                          <a:rPr lang="en-US" altLang="zh-TW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, </m:t>
                        </m:r>
                        <m:rad>
                          <m:radPr>
                            <m:degHide m:val="on"/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1−</m:t>
                            </m:r>
                            <m:sSup>
                              <m:sSupPr>
                                <m:ctrlPr>
                                  <a:rPr lang="en-US" altLang="zh-TW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sSubSup>
                                  <m:sSubSupPr>
                                    <m:ctrlPr>
                                      <a:rPr lang="en-US" altLang="zh-TW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zh-TW" altLang="en-US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𝜌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US" altLang="zh-TW" i="1"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i="1"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𝐻</m:t>
                                        </m:r>
                                      </m:e>
                                      <m:sub>
                                        <m:r>
                                          <a:rPr lang="en-US" altLang="zh-TW" i="1"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𝑟</m:t>
                                        </m:r>
                                      </m:sub>
                                    </m:sSub>
                                  </m:sub>
                                  <m:sup/>
                                </m:sSubSup>
                              </m:e>
                              <m:sup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  <m:r>
                          <a:rPr lang="en-US" altLang="zh-TW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]</m:t>
                        </m:r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</a:p>
              <a:p>
                <a:pPr marL="0" indent="0">
                  <a:buNone/>
                </a:pP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that is,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TW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lang="zh-TW" altLang="en-US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sub>
                          <m:sup>
                            <m:r>
                              <a:rPr lang="en-US" altLang="zh-TW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𝐻</m:t>
                            </m:r>
                          </m:sup>
                        </m:sSubSup>
                      </m:e>
                    </m:d>
                    <m:r>
                      <a:rPr lang="en-US" altLang="zh-TW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Sup>
                      <m:sSubSupPr>
                        <m:ctrlP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zh-TW" alt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𝐻</m:t>
                        </m:r>
                      </m:sub>
                      <m:sup/>
                    </m:sSubSup>
                  </m:oMath>
                </a14:m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zh-TW" alt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𝜌</m:t>
                        </m:r>
                      </m:e>
                      <m:sub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𝑟</m:t>
                            </m:r>
                          </m:sub>
                        </m:sSub>
                      </m:sub>
                      <m:sup/>
                    </m:sSubSup>
                  </m:oMath>
                </a14:m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the correlation coefficient between the interest rate </a:t>
                </a: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process and 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house price </a:t>
                </a: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process</a:t>
                </a:r>
                <a:endParaRPr lang="zh-TW" alt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667" t="-2256" r="-12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B226A-57C9-4DC7-A1C6-01FC4AD2D30D}" type="slidenum">
              <a:rPr lang="zh-TW" altLang="en-US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98101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TW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Mortality model</a:t>
            </a:r>
            <a:endParaRPr lang="zh-TW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 this article, we use the Lee-Carter model to assess the mortality-related risks.</a:t>
                </a:r>
              </a:p>
              <a:p>
                <a:endParaRPr lang="en-US" altLang="zh-TW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zh-TW" b="0" i="0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,</m:t>
                                  </m:r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  <m:r>
                        <a:rPr lang="en-US" altLang="zh-TW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 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zh-TW" alt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 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zh-TW" alt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sub>
                      </m:sSub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 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𝑒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en-US" altLang="zh-TW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altLang="zh-TW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dirty="0" smtClean="0">
                    <a:latin typeface="Times New Roman" panose="02020603050405020304" pitchFamily="18" charset="0"/>
                  </a:rPr>
                  <a:t> </a:t>
                </a: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central death rate for age x at time </a:t>
                </a: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zh-TW" altLang="en-US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𝛼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represents 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age pattern of death </a:t>
                </a: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rates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zh-TW" alt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𝛽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describes the pattern </a:t>
                </a: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of deviations 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from the age x profile when the parameter k </a:t>
                </a: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varies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explains </a:t>
                </a: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change 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of mortality over time </a:t>
                </a: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describes the error term, which is </a:t>
                </a: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expected to 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 white noise with zero mean and a relatively </a:t>
                </a: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small variance</a:t>
                </a:r>
                <a:endParaRPr lang="en-US" altLang="zh-TW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zh-TW" alt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667" t="-1504" r="-606" b="-45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B226A-57C9-4DC7-A1C6-01FC4AD2D30D}" type="slidenum">
              <a:rPr lang="zh-TW" altLang="en-US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03511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TW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Mortality model</a:t>
            </a:r>
            <a:endParaRPr lang="zh-TW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This model 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obviously over-parameterized. We use the singular value </a:t>
                </a: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decomposition approximation 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(Lee and Carter, 1992) to fit the solutions of the parameters. To </a:t>
                </a: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obtain a 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unique solution, a normalization conditions is imposed such that 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zh-TW" alt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𝛽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terms </a:t>
                </a: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sum to 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unity and 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terms sum to zero, i.e</a:t>
                </a: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.,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pHide m:val="on"/>
                          <m:ctrlPr>
                            <a:rPr lang="zh-TW" altLang="en-US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altLang="zh-TW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nary>
                      <m:r>
                        <a:rPr lang="en-US" altLang="zh-TW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=0 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𝑎𝑛𝑑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altLang="zh-TW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sub>
                          </m:sSub>
                        </m:e>
                      </m:nary>
                      <m:r>
                        <a:rPr lang="en-US" altLang="zh-TW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=1</m:t>
                      </m:r>
                    </m:oMath>
                  </m:oMathPara>
                </a14:m>
                <a:endParaRPr lang="zh-TW" alt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303" t="-1504" r="-12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B226A-57C9-4DC7-A1C6-01FC4AD2D30D}" type="slidenum">
              <a:rPr lang="zh-TW" altLang="en-US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94517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TW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Mortality model</a:t>
            </a:r>
            <a:endParaRPr lang="zh-TW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PrePr>
                      <m:sub/>
                      <m:sup/>
                      <m:e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en-US" altLang="zh-TW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𝑡</m:t>
                                    </m:r>
                                  </m:e>
                                  <m:sub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sub>
                            </m:sSub>
                          </m:sub>
                        </m:sSub>
                      </m:e>
                    </m:sPre>
                  </m:oMath>
                </a14:m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denote 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one-year survival probability that an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aged person </a:t>
                </a: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 calendar 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year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reaches age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+1</m:t>
                    </m:r>
                  </m:oMath>
                </a14:m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</a:p>
              <a:p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We 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assume that the age-specific </a:t>
                </a: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mortality rates 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are constant within bands of age and time but may vary from one band to </a:t>
                </a: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next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Specifically, given any integer age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calendar year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, we suppose </a:t>
                </a: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that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  <m:sub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sSub>
                              <m:sSub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sub>
                            </m:s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a:rPr lang="zh-TW" alt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𝜉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altLang="zh-TW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zh-TW" alt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𝜏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zh-TW" alt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  <m:sub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sSub>
                              <m:sSub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sub>
                            </m:sSub>
                            <m:r>
                              <a:rPr lang="en-US" altLang="zh-TW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</m:sSub>
                      </m:sub>
                    </m:sSub>
                  </m:oMath>
                </a14:m>
                <a:r>
                  <a:rPr lang="zh-TW" alt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TW" b="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𝑓𝑜𝑟</m:t>
                    </m:r>
                    <m:r>
                      <a:rPr lang="en-US" altLang="zh-TW" b="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0≤</m:t>
                    </m:r>
                    <m:r>
                      <a:rPr lang="zh-TW" alt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𝜉</m:t>
                    </m:r>
                    <m:r>
                      <a:rPr lang="en-US" altLang="zh-TW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zh-TW" alt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𝜏</m:t>
                    </m:r>
                    <m:r>
                      <a:rPr lang="en-US" altLang="zh-TW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&lt;1</m:t>
                    </m:r>
                  </m:oMath>
                </a14:m>
                <a:endParaRPr lang="en-US" altLang="zh-TW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Thus, the one-year survival probability can be calculated </a:t>
                </a: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e>
                      <m:sub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0,</m:t>
                            </m:r>
                            <m:sSub>
                              <m:sSub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sub>
                            </m:sSub>
                          </m:sub>
                        </m:sSub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altLang="zh-TW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exp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⁡(−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  <m:sub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sSub>
                              <m:sSub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sub>
                            </m:sSub>
                            <m:r>
                              <a:rPr lang="en-US" altLang="zh-TW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</m:sSub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endParaRPr lang="en-US" altLang="zh-TW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ctr">
                  <a:buNone/>
                </a:pPr>
                <a:endParaRPr lang="zh-TW" alt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303" t="-30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B226A-57C9-4DC7-A1C6-01FC4AD2D30D}" type="slidenum">
              <a:rPr lang="zh-TW" altLang="en-US" smtClean="0"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98901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TW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Mortality model</a:t>
            </a:r>
            <a:endParaRPr lang="zh-TW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PrePr>
                      <m:sub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sub>
                        </m:sSub>
                      </m:sub>
                      <m:sup/>
                      <m:e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en-US" altLang="zh-TW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𝑡</m:t>
                                    </m:r>
                                  </m:e>
                                  <m:sub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sub>
                            </m:sSub>
                          </m:sub>
                        </m:sSub>
                      </m:e>
                    </m:sPre>
                  </m:oMath>
                </a14:m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denote 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n-year survival probability that an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-aged person in </a:t>
                </a: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calendar year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reaches 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age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which </a:t>
                </a: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</a:t>
                </a:r>
              </a:p>
              <a:p>
                <a:endParaRPr lang="en-US" altLang="zh-TW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Pre>
                        <m:sPrePr>
                          <m:ctrlPr>
                            <a:rPr lang="en-US" altLang="zh-TW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PrePr>
                        <m:sub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sub>
                          </m:sSub>
                        </m:sub>
                        <m:sup/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𝑝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0</m:t>
                                  </m:r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,</m:t>
                                  </m:r>
                                  <m:sSub>
                                    <m:sSubPr>
                                      <m:ctrlP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sub>
                              </m:sSub>
                            </m:sub>
                          </m:sSub>
                        </m:e>
                      </m:sPre>
                      <m:r>
                        <a:rPr lang="en-US" altLang="zh-TW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TW" b="0" i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exp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altLang="zh-TW" b="0" i="0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nary>
                            <m:naryPr>
                              <m:chr m:val="∑"/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altLang="zh-TW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𝑗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=0</m:t>
                              </m:r>
                            </m:sub>
                            <m: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−1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𝑚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sSub>
                                        <m:sSubPr>
                                          <m:ctrlPr>
                                            <a:rPr lang="en-US" altLang="zh-TW" i="1"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en-US" altLang="zh-TW" b="0" i="1" smtClean="0"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𝑗</m:t>
                                          </m:r>
                                        </m:sub>
                                      </m:sSub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+</m:t>
                                  </m:r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nary>
                        </m:e>
                      </m:d>
                      <m:r>
                        <a:rPr lang="en-US" altLang="zh-TW" b="0" i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TW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exp</m:t>
                      </m:r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altLang="zh-TW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nary>
                            <m:naryPr>
                              <m:chr m:val="∑"/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altLang="zh-TW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𝑗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=0</m:t>
                              </m:r>
                            </m:sub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−1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𝛼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+</m:t>
                                  </m:r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r>
                                <a:rPr lang="en-US" altLang="zh-TW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+ </m:t>
                              </m:r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𝛽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+</m:t>
                                  </m:r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+</m:t>
                                  </m:r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nary>
                        </m:e>
                      </m:d>
                    </m:oMath>
                  </m:oMathPara>
                </a14:m>
                <a:endParaRPr lang="en-US" altLang="zh-TW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altLang="zh-TW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altLang="zh-TW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ctr">
                  <a:buNone/>
                </a:pPr>
                <a:endParaRPr lang="zh-TW" alt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303" t="-60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B226A-57C9-4DC7-A1C6-01FC4AD2D30D}" type="slidenum">
              <a:rPr lang="zh-TW" altLang="en-US" smtClean="0"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52151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zh-TW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Reverse mortgage contracts</a:t>
            </a:r>
            <a:endParaRPr lang="zh-TW" alt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 U.S. HECM program, borrowers are required to pay 2% of housing values as an 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upfront mortgage insurance premium (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𝑈𝑃</m:t>
                        </m:r>
                      </m:e>
                      <m:sub>
                        <m:r>
                          <a:rPr lang="en-US" altLang="zh-TW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altLang="zh-TW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and a monthly mortgage </a:t>
                </a: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insurance premium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𝑀𝐼𝑃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according to the annual rate of 0.5% of the outstanding loan balances</a:t>
                </a: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Using this predetermined insurance premium structure, we evaluate the present </a:t>
                </a: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values of 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expected claim losses and that of insurance premiums, determining the </a:t>
                </a: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maximum levels 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of constant monthly payments under the condition satisfying the present </a:t>
                </a: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values of 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expected claim losses are equal to that of insurance premiums.</a:t>
                </a:r>
                <a:endParaRPr lang="zh-TW" alt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303" t="-1504" r="-48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B226A-57C9-4DC7-A1C6-01FC4AD2D30D}" type="slidenum">
              <a:rPr lang="zh-TW" altLang="en-US" smtClean="0"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631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zh-TW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Reverse mortgage contracts</a:t>
            </a:r>
            <a:endParaRPr lang="zh-TW" alt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We investigate reverse mortgage with a lump sum payment.</a:t>
                </a:r>
              </a:p>
              <a:p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initial property value, </a:t>
                </a: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denoted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𝐻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enables us 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 determine the lump sum </a:t>
                </a: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payment.</a:t>
                </a:r>
              </a:p>
              <a:p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We 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assume that the loan becomes due </a:t>
                </a: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and payable 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only at the borrower’s </a:t>
                </a: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death.</a:t>
                </a:r>
              </a:p>
              <a:p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borrower receives a lump sum </a:t>
                </a: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payment,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𝐵𝐴𝐿</m:t>
                        </m:r>
                      </m:e>
                      <m:sub>
                        <m:r>
                          <a:rPr lang="en-US" altLang="zh-TW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lang="en-US" altLang="zh-TW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𝐵𝐴𝐿</m:t>
                        </m:r>
                      </m:e>
                      <m:sub>
                        <m:r>
                          <a:rPr lang="en-US" altLang="zh-TW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outstanding balance at time t, is determined by the outstanding balance </a:t>
                </a: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at time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−1</m:t>
                    </m:r>
                  </m:oMath>
                </a14:m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plus 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premium charge with interest accrued. </a:t>
                </a:r>
                <a:endParaRPr lang="zh-TW" alt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303" t="-150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B226A-57C9-4DC7-A1C6-01FC4AD2D30D}" type="slidenum">
              <a:rPr lang="zh-TW" altLang="en-US" smtClean="0"/>
              <a:t>19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23719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TW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Outline</a:t>
            </a:r>
            <a:endParaRPr lang="zh-TW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altLang="zh-TW" sz="30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TW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Review</a:t>
            </a:r>
          </a:p>
          <a:p>
            <a:r>
              <a:rPr lang="en-US" altLang="zh-TW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Interest Rate Process</a:t>
            </a:r>
          </a:p>
          <a:p>
            <a:r>
              <a:rPr lang="en-US" altLang="zh-TW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House Price Model</a:t>
            </a:r>
          </a:p>
          <a:p>
            <a:r>
              <a:rPr lang="en-US" altLang="zh-TW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Mortality Model</a:t>
            </a:r>
          </a:p>
          <a:p>
            <a:r>
              <a:rPr lang="en-US" altLang="zh-TW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Pricing Model for Reverse Mortgage Insurance</a:t>
            </a:r>
          </a:p>
          <a:p>
            <a:r>
              <a:rPr lang="en-US" altLang="zh-TW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3D Lattice Method</a:t>
            </a:r>
            <a:endParaRPr lang="zh-TW" altLang="en-US" sz="3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B226A-57C9-4DC7-A1C6-01FC4AD2D30D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19093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zh-TW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Reverse mortgage contracts</a:t>
            </a:r>
            <a:endParaRPr lang="zh-TW" alt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1069848" y="2093976"/>
                <a:ext cx="10058400" cy="4050792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𝐵𝐴𝐿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can 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 calculated </a:t>
                </a: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as follows: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𝐵𝐴𝐿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=(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𝐵𝐴𝐿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−1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𝑀𝐼𝑃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)(1+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𝑦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en-US" altLang="zh-TW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altLang="zh-TW" dirty="0" smtClean="0">
                    <a:cs typeface="Times New Roman" panose="02020603050405020304" pitchFamily="18" charset="0"/>
                  </a:rPr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𝐵𝐴𝐿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zh-TW" alt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zh-TW" altLang="en-US" dirty="0" smtClean="0">
                    <a:latin typeface="Times New Roman" panose="02020603050405020304" pitchFamily="18" charset="0"/>
                    <a:ea typeface="MS UI Gothic" panose="020B0600070205080204" pitchFamily="34" charset="-128"/>
                    <a:cs typeface="Times New Roman" panose="02020603050405020304" pitchFamily="18" charset="0"/>
                  </a:rPr>
                  <a:t>≡ </a:t>
                </a:r>
                <a:r>
                  <a:rPr lang="en-US" altLang="zh-TW" dirty="0">
                    <a:latin typeface="Times New Roman" panose="02020603050405020304" pitchFamily="18" charset="0"/>
                    <a:ea typeface="MS UI Gothic" panose="020B0600070205080204" pitchFamily="34" charset="-128"/>
                    <a:cs typeface="Times New Roman" panose="02020603050405020304" pitchFamily="18" charset="0"/>
                  </a:rPr>
                  <a:t>The outstanding loan balance at time </a:t>
                </a:r>
                <a:r>
                  <a:rPr lang="en-US" altLang="zh-TW" dirty="0" smtClean="0">
                    <a:latin typeface="Times New Roman" panose="02020603050405020304" pitchFamily="18" charset="0"/>
                    <a:ea typeface="MS UI Gothic" panose="020B0600070205080204" pitchFamily="34" charset="-128"/>
                    <a:cs typeface="Times New Roman" panose="02020603050405020304" pitchFamily="18" charset="0"/>
                  </a:rPr>
                  <a:t>t</a:t>
                </a:r>
              </a:p>
              <a:p>
                <a:pPr marL="0" indent="0">
                  <a:buNone/>
                </a:pPr>
                <a:r>
                  <a:rPr lang="en-US" altLang="zh-TW" dirty="0">
                    <a:latin typeface="Times New Roman" panose="02020603050405020304" pitchFamily="18" charset="0"/>
                    <a:ea typeface="MS UI Gothic" panose="020B0600070205080204" pitchFamily="34" charset="-128"/>
                    <a:cs typeface="Times New Roman" panose="02020603050405020304" pitchFamily="18" charset="0"/>
                  </a:rPr>
                  <a:t>	</a:t>
                </a:r>
                <a:r>
                  <a:rPr lang="en-US" altLang="zh-TW" dirty="0" smtClean="0">
                    <a:latin typeface="Times New Roman" panose="02020603050405020304" pitchFamily="18" charset="0"/>
                    <a:ea typeface="MS UI Gothic" panose="020B0600070205080204" pitchFamily="34" charset="-128"/>
                    <a:cs typeface="Times New Roman" panose="02020603050405020304" pitchFamily="18" charset="0"/>
                  </a:rPr>
                  <a:t>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𝐵𝐴𝐿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𝑀</m:t>
                    </m:r>
                    <m:r>
                      <a:rPr lang="zh-TW" altLang="en-US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．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𝐻</m:t>
                    </m:r>
                    <m:r>
                      <a:rPr lang="en-US" altLang="zh-TW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𝑈𝑃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TW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𝑀</m:t>
                    </m:r>
                    <m:r>
                      <a:rPr lang="zh-TW" altLang="en-US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．</m:t>
                    </m:r>
                    <m:r>
                      <a:rPr lang="en-US" altLang="zh-TW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𝐻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+0.02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𝐻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𝑀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+0.02</m:t>
                        </m:r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𝐻</m:t>
                    </m:r>
                  </m:oMath>
                </a14:m>
                <a:endParaRPr lang="en-US" altLang="zh-TW" dirty="0" smtClean="0">
                  <a:latin typeface="Times New Roman" panose="02020603050405020304" pitchFamily="18" charset="0"/>
                  <a:ea typeface="MS UI Gothic" panose="020B0600070205080204" pitchFamily="34" charset="-128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altLang="zh-TW" dirty="0">
                    <a:latin typeface="Times New Roman" panose="02020603050405020304" pitchFamily="18" charset="0"/>
                    <a:ea typeface="MS UI Gothic" panose="020B0600070205080204" pitchFamily="34" charset="-128"/>
                    <a:cs typeface="Times New Roman" panose="02020603050405020304" pitchFamily="18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  <a:ea typeface="MS UI Gothic" panose="020B0600070205080204" pitchFamily="34" charset="-128"/>
                        <a:cs typeface="Times New Roman" panose="02020603050405020304" pitchFamily="18" charset="0"/>
                      </a:rPr>
                      <m:t>𝑀</m:t>
                    </m:r>
                  </m:oMath>
                </a14:m>
                <a:r>
                  <a:rPr lang="zh-TW" altLang="en-US" dirty="0" smtClean="0">
                    <a:latin typeface="Times New Roman" panose="02020603050405020304" pitchFamily="18" charset="0"/>
                    <a:ea typeface="MS UI Gothic" panose="020B0600070205080204" pitchFamily="34" charset="-128"/>
                    <a:cs typeface="Times New Roman" panose="02020603050405020304" pitchFamily="18" charset="0"/>
                  </a:rPr>
                  <a:t>      ≡ </a:t>
                </a:r>
                <a:r>
                  <a:rPr lang="en-US" altLang="zh-TW" dirty="0">
                    <a:latin typeface="Times New Roman" panose="02020603050405020304" pitchFamily="18" charset="0"/>
                    <a:ea typeface="MS UI Gothic" panose="020B0600070205080204" pitchFamily="34" charset="-128"/>
                    <a:cs typeface="Times New Roman" panose="02020603050405020304" pitchFamily="18" charset="0"/>
                  </a:rPr>
                  <a:t>Maximum Level of </a:t>
                </a:r>
                <a:r>
                  <a:rPr lang="en-US" altLang="zh-TW" dirty="0" smtClean="0">
                    <a:latin typeface="Times New Roman" panose="02020603050405020304" pitchFamily="18" charset="0"/>
                    <a:ea typeface="MS UI Gothic" panose="020B0600070205080204" pitchFamily="34" charset="-128"/>
                    <a:cs typeface="Times New Roman" panose="02020603050405020304" pitchFamily="18" charset="0"/>
                  </a:rPr>
                  <a:t>Mortgages</a:t>
                </a:r>
              </a:p>
              <a:p>
                <a:pPr marL="0" indent="0">
                  <a:buNone/>
                </a:pPr>
                <a:r>
                  <a:rPr lang="en-US" altLang="zh-TW" dirty="0">
                    <a:latin typeface="Times New Roman" panose="02020603050405020304" pitchFamily="18" charset="0"/>
                    <a:ea typeface="MS UI Gothic" panose="020B0600070205080204" pitchFamily="34" charset="-128"/>
                    <a:cs typeface="Times New Roman" panose="02020603050405020304" pitchFamily="18" charset="0"/>
                  </a:rPr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𝑈𝑃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zh-TW" altLang="en-US" dirty="0" smtClean="0">
                    <a:latin typeface="Times New Roman" panose="02020603050405020304" pitchFamily="18" charset="0"/>
                    <a:ea typeface="MS UI Gothic" panose="020B0600070205080204" pitchFamily="34" charset="-128"/>
                    <a:cs typeface="Times New Roman" panose="02020603050405020304" pitchFamily="18" charset="0"/>
                  </a:rPr>
                  <a:t>   ≡ </a:t>
                </a:r>
                <a:r>
                  <a:rPr lang="en-US" altLang="zh-TW" dirty="0">
                    <a:latin typeface="Times New Roman" panose="02020603050405020304" pitchFamily="18" charset="0"/>
                    <a:ea typeface="MS UI Gothic" panose="020B0600070205080204" pitchFamily="34" charset="-128"/>
                    <a:cs typeface="Times New Roman" panose="02020603050405020304" pitchFamily="18" charset="0"/>
                  </a:rPr>
                  <a:t>Upfront mortgage insurance premium at </a:t>
                </a:r>
                <a:r>
                  <a:rPr lang="en-US" altLang="zh-TW" dirty="0" smtClean="0">
                    <a:latin typeface="Times New Roman" panose="02020603050405020304" pitchFamily="18" charset="0"/>
                    <a:ea typeface="MS UI Gothic" panose="020B0600070205080204" pitchFamily="34" charset="-128"/>
                    <a:cs typeface="Times New Roman" panose="02020603050405020304" pitchFamily="18" charset="0"/>
                  </a:rPr>
                  <a:t>inception</a:t>
                </a:r>
              </a:p>
              <a:p>
                <a:pPr marL="0" indent="0">
                  <a:buNone/>
                </a:pPr>
                <a:r>
                  <a:rPr lang="en-US" altLang="zh-TW" dirty="0">
                    <a:latin typeface="Times New Roman" panose="02020603050405020304" pitchFamily="18" charset="0"/>
                    <a:ea typeface="MS UI Gothic" panose="020B0600070205080204" pitchFamily="34" charset="-128"/>
                    <a:cs typeface="Times New Roman" panose="02020603050405020304" pitchFamily="18" charset="0"/>
                  </a:rPr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𝑀𝐼𝑃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zh-TW" altLang="en-US" dirty="0" smtClean="0">
                    <a:latin typeface="Times New Roman" panose="02020603050405020304" pitchFamily="18" charset="0"/>
                    <a:ea typeface="MS UI Gothic" panose="020B0600070205080204" pitchFamily="34" charset="-128"/>
                    <a:cs typeface="Times New Roman" panose="02020603050405020304" pitchFamily="18" charset="0"/>
                  </a:rPr>
                  <a:t> ≡ </a:t>
                </a:r>
                <a:r>
                  <a:rPr lang="en-US" altLang="zh-TW" dirty="0">
                    <a:latin typeface="Times New Roman" panose="02020603050405020304" pitchFamily="18" charset="0"/>
                    <a:ea typeface="MS UI Gothic" panose="020B0600070205080204" pitchFamily="34" charset="-128"/>
                    <a:cs typeface="Times New Roman" panose="02020603050405020304" pitchFamily="18" charset="0"/>
                  </a:rPr>
                  <a:t>Yearly mortgage insurance premiums at time t</a:t>
                </a:r>
                <a:r>
                  <a:rPr lang="en-US" altLang="zh-TW" dirty="0" smtClean="0">
                    <a:latin typeface="Times New Roman" panose="02020603050405020304" pitchFamily="18" charset="0"/>
                    <a:ea typeface="MS UI Gothic" panose="020B0600070205080204" pitchFamily="34" charset="-128"/>
                    <a:cs typeface="Times New Roman" panose="02020603050405020304" pitchFamily="18" charset="0"/>
                  </a:rPr>
                  <a:t>;</a:t>
                </a:r>
              </a:p>
              <a:p>
                <a:pPr marL="0" indent="0">
                  <a:buNone/>
                </a:pPr>
                <a:r>
                  <a:rPr lang="en-US" altLang="zh-TW" dirty="0">
                    <a:latin typeface="Times New Roman" panose="02020603050405020304" pitchFamily="18" charset="0"/>
                    <a:ea typeface="MS UI Gothic" panose="020B0600070205080204" pitchFamily="34" charset="-128"/>
                    <a:cs typeface="Times New Roman" panose="02020603050405020304" pitchFamily="18" charset="0"/>
                  </a:rPr>
                  <a:t> </a:t>
                </a:r>
                <a:r>
                  <a:rPr lang="en-US" altLang="zh-TW" dirty="0" smtClean="0">
                    <a:latin typeface="Times New Roman" panose="02020603050405020304" pitchFamily="18" charset="0"/>
                    <a:ea typeface="MS UI Gothic" panose="020B0600070205080204" pitchFamily="34" charset="-128"/>
                    <a:cs typeface="Times New Roman" panose="02020603050405020304" pitchFamily="18" charset="0"/>
                  </a:rPr>
                  <a:t>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𝑀𝐼𝑃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=0.005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𝐵𝐴𝐿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−1</m:t>
                        </m:r>
                      </m:sub>
                    </m:sSub>
                  </m:oMath>
                </a14:m>
                <a:endParaRPr lang="en-US" altLang="zh-TW" dirty="0" smtClean="0">
                  <a:latin typeface="Times New Roman" panose="02020603050405020304" pitchFamily="18" charset="0"/>
                  <a:ea typeface="MS UI Gothic" panose="020B0600070205080204" pitchFamily="34" charset="-128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altLang="zh-TW" dirty="0">
                    <a:latin typeface="Times New Roman" panose="02020603050405020304" pitchFamily="18" charset="0"/>
                    <a:ea typeface="MS UI Gothic" panose="020B0600070205080204" pitchFamily="34" charset="-128"/>
                    <a:cs typeface="Times New Roman" panose="02020603050405020304" pitchFamily="18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MS UI Gothic" panose="020B0600070205080204" pitchFamily="34" charset="-128"/>
                        <a:cs typeface="Times New Roman" panose="02020603050405020304" pitchFamily="18" charset="0"/>
                      </a:rPr>
                      <m:t>𝑦</m:t>
                    </m:r>
                  </m:oMath>
                </a14:m>
                <a:r>
                  <a:rPr lang="zh-TW" altLang="en-US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MS UI Gothic" panose="020B0600070205080204" pitchFamily="34" charset="-128"/>
                    <a:cs typeface="Times New Roman" panose="02020603050405020304" pitchFamily="18" charset="0"/>
                  </a:rPr>
                  <a:t>       ≡ </a:t>
                </a:r>
                <a:r>
                  <a:rPr lang="en-US" altLang="zh-TW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MS UI Gothic" panose="020B0600070205080204" pitchFamily="34" charset="-128"/>
                    <a:cs typeface="Times New Roman" panose="02020603050405020304" pitchFamily="18" charset="0"/>
                  </a:rPr>
                  <a:t>Mortgage interest rate at time </a:t>
                </a:r>
                <a:r>
                  <a:rPr lang="en-US" altLang="zh-TW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MS UI Gothic" panose="020B0600070205080204" pitchFamily="34" charset="-128"/>
                    <a:cs typeface="Times New Roman" panose="02020603050405020304" pitchFamily="18" charset="0"/>
                  </a:rPr>
                  <a:t>t</a:t>
                </a:r>
                <a:endParaRPr lang="zh-TW" altLang="en-US" dirty="0">
                  <a:solidFill>
                    <a:srgbClr val="FF0000"/>
                  </a:solidFill>
                  <a:latin typeface="Times New Roman" panose="02020603050405020304" pitchFamily="18" charset="0"/>
                  <a:ea typeface="MS UI Gothic" panose="020B0600070205080204" pitchFamily="34" charset="-128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69848" y="2093976"/>
                <a:ext cx="10058400" cy="4050792"/>
              </a:xfrm>
              <a:blipFill rotWithShape="0">
                <a:blip r:embed="rId2"/>
                <a:stretch>
                  <a:fillRect t="-165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B226A-57C9-4DC7-A1C6-01FC4AD2D30D}" type="slidenum">
              <a:rPr lang="zh-TW" altLang="en-US" smtClean="0"/>
              <a:t>20</a:t>
            </a:fld>
            <a:endParaRPr lang="zh-TW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文字方塊 5"/>
              <p:cNvSpPr txBox="1"/>
              <p:nvPr/>
            </p:nvSpPr>
            <p:spPr>
              <a:xfrm>
                <a:off x="6785264" y="5361708"/>
                <a:ext cx="373033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dirty="0" smtClean="0">
                    <a:solidFill>
                      <a:srgbClr val="FF0000"/>
                    </a:solidFill>
                  </a:rPr>
                  <a:t>此處</a:t>
                </a:r>
                <a:r>
                  <a:rPr lang="en-US" altLang="zh-TW" dirty="0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y</a:t>
                </a:r>
                <a:r>
                  <a:rPr lang="zh-TW" altLang="en-US" dirty="0" smtClean="0">
                    <a:solidFill>
                      <a:srgbClr val="FF0000"/>
                    </a:solidFill>
                  </a:rPr>
                  <a:t>應為隨時間變動的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altLang="zh-TW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endParaRPr lang="zh-TW" altLang="en-US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6" name="文字方塊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5264" y="5361708"/>
                <a:ext cx="3730336" cy="369332"/>
              </a:xfrm>
              <a:prstGeom prst="rect">
                <a:avLst/>
              </a:prstGeom>
              <a:blipFill rotWithShape="0">
                <a:blip r:embed="rId3"/>
                <a:stretch>
                  <a:fillRect l="-1307" t="-11667" b="-2833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73678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zh-TW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Reverse mortgage contracts</a:t>
            </a:r>
            <a:endParaRPr lang="zh-TW" alt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1069848" y="2093976"/>
                <a:ext cx="10058400" cy="4050792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altLang="zh-TW" i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We can recursively obtain the expressions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𝑀𝐼𝑃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i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𝐵𝐴𝐿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i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as follows:</a:t>
                </a:r>
              </a:p>
              <a:p>
                <a:pPr marL="0" indent="0">
                  <a:buNone/>
                </a:pPr>
                <a:endParaRPr lang="en-US" altLang="zh-TW" i="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𝐵𝐴𝐿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1.05</m:t>
                          </m:r>
                        </m:e>
                        <m:sup>
                          <m: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sup>
                      </m:sSup>
                      <m:r>
                        <a:rPr lang="en-US" altLang="zh-TW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𝑀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+0.02)</m:t>
                      </m:r>
                      <m:sSup>
                        <m:sSup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(1+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sup>
                      </m:sSup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altLang="zh-TW" dirty="0" smtClean="0">
                  <a:latin typeface="Times New Roman" panose="02020603050405020304" pitchFamily="18" charset="0"/>
                  <a:ea typeface="MS UI Gothic" panose="020B0600070205080204" pitchFamily="34" charset="-128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altLang="zh-TW" i="1" dirty="0" smtClean="0"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𝑀𝐼𝑃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=0.005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𝐵𝐴𝐿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−1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=0.005∗</m:t>
                      </m:r>
                      <m:sSup>
                        <m:sSupPr>
                          <m:ctrlPr>
                            <a:rPr lang="en-US" altLang="zh-TW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1.05</m:t>
                          </m:r>
                        </m:e>
                        <m:sup>
                          <m:r>
                            <a:rPr lang="en-US" altLang="zh-TW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US" altLang="zh-TW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altLang="zh-TW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𝑀</m:t>
                      </m:r>
                      <m:r>
                        <a:rPr lang="en-US" altLang="zh-TW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+0.02)</m:t>
                      </m:r>
                      <m:sSup>
                        <m:sSupPr>
                          <m:ctrlPr>
                            <a:rPr lang="en-US" altLang="zh-TW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(1+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altLang="zh-TW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−1</m:t>
                          </m:r>
                        </m:sup>
                      </m:sSup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zh-TW" altLang="en-US" dirty="0">
                  <a:latin typeface="Times New Roman" panose="02020603050405020304" pitchFamily="18" charset="0"/>
                  <a:ea typeface="MS UI Gothic" panose="020B0600070205080204" pitchFamily="34" charset="-128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69848" y="2093976"/>
                <a:ext cx="10058400" cy="4050792"/>
              </a:xfrm>
              <a:blipFill rotWithShape="0">
                <a:blip r:embed="rId2"/>
                <a:stretch>
                  <a:fillRect l="-667" t="-165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B226A-57C9-4DC7-A1C6-01FC4AD2D30D}" type="slidenum">
              <a:rPr lang="zh-TW" altLang="en-US" smtClean="0"/>
              <a:t>21</a:t>
            </a:fld>
            <a:endParaRPr lang="zh-TW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文字方塊 4"/>
              <p:cNvSpPr txBox="1"/>
              <p:nvPr/>
            </p:nvSpPr>
            <p:spPr>
              <a:xfrm>
                <a:off x="8530937" y="2795154"/>
                <a:ext cx="188075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dirty="0" smtClean="0">
                    <a:solidFill>
                      <a:srgbClr val="FF0000"/>
                    </a:solidFill>
                  </a:rPr>
                  <a:t>此處應為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altLang="zh-TW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altLang="zh-TW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e>
                      <m:sup>
                        <m:r>
                          <a:rPr lang="en-US" altLang="zh-TW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endParaRPr lang="zh-TW" altLang="en-US" dirty="0"/>
              </a:p>
            </p:txBody>
          </p:sp>
        </mc:Choice>
        <mc:Fallback>
          <p:sp>
            <p:nvSpPr>
              <p:cNvPr id="5" name="文字方塊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30937" y="2795154"/>
                <a:ext cx="1880754" cy="369332"/>
              </a:xfrm>
              <a:prstGeom prst="rect">
                <a:avLst/>
              </a:prstGeom>
              <a:blipFill rotWithShape="0">
                <a:blip r:embed="rId3"/>
                <a:stretch>
                  <a:fillRect l="-2589" t="-8333" b="-2833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09681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TW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Pricing model</a:t>
            </a:r>
            <a:endParaRPr lang="zh-TW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We determine the lump sum payment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𝐵𝐴𝐿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when 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present value of the </a:t>
                </a: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insurance premiums 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covers the present value of expected losses from future </a:t>
                </a: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claims.</a:t>
                </a:r>
              </a:p>
              <a:p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Through the pricing 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process, it is more convenient to set the valuation date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 0.</a:t>
                </a:r>
              </a:p>
              <a:p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Thus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at </a:t>
                </a: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valuation 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(=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0), the money market account is defined </a:t>
                </a: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by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𝐵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TW" b="0" i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exp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⁡(</m:t>
                      </m:r>
                      <m:nary>
                        <m:nary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sup>
                        <m:e>
                          <m:sSub>
                            <m:sSub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𝑢</m:t>
                              </m:r>
                            </m:sub>
                          </m:sSub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𝑑𝑢</m:t>
                          </m:r>
                        </m:e>
                      </m:nary>
                      <m:r>
                        <a:rPr lang="en-US" altLang="zh-TW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en-US" altLang="zh-TW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altLang="zh-TW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altLang="zh-TW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ctr">
                  <a:buNone/>
                </a:pPr>
                <a:endParaRPr lang="zh-TW" alt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303" t="-1504" r="-18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B226A-57C9-4DC7-A1C6-01FC4AD2D30D}" type="slidenum">
              <a:rPr lang="zh-TW" altLang="en-US" smtClean="0"/>
              <a:t>22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98239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TW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Pricing model</a:t>
            </a:r>
            <a:endParaRPr lang="zh-TW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be the age of </a:t>
                </a: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borrower 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at time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; then, the value of the reverse mortgage insurance is of the form</a:t>
                </a: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𝑃𝑉𝑀𝐼𝑃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𝑈𝑃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nary>
                        <m:naryPr>
                          <m:chr m:val="∑"/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𝑗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𝑁</m:t>
                          </m:r>
                        </m:sup>
                        <m:e>
                          <m:sSub>
                            <m:sSub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𝑄</m:t>
                              </m:r>
                            </m:sub>
                          </m:sSub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(</m:t>
                          </m:r>
                          <m:sPre>
                            <m:sPre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PrePr>
                            <m:sub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0,</m:t>
                                      </m:r>
                                      <m:sSub>
                                        <m:sSubPr>
                                          <m:ctrlPr>
                                            <a:rPr lang="en-US" altLang="zh-TW" i="1"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  <m:sub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0</m:t>
                                          </m:r>
                                        </m:sub>
                                      </m:sSub>
                                    </m:sub>
                                  </m:sSub>
                                </m:sub>
                              </m:sSub>
                            </m:e>
                          </m:sPre>
                          <m:f>
                            <m:fPr>
                              <m:ctrlPr>
                                <a:rPr lang="en-US" altLang="zh-TW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𝑀𝐼𝑃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en-US" altLang="zh-TW" i="1" smtClean="0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sub>
                              </m:sSub>
                            </m:num>
                            <m:den>
                              <m:r>
                                <a:rPr lang="en-US" altLang="zh-TW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𝐵</m:t>
                              </m:r>
                              <m:d>
                                <m:d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i="1" smtClean="0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e>
                              </m:d>
                            </m:den>
                          </m:f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US" altLang="zh-TW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altLang="zh-TW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𝑗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altLang="zh-TW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𝑁</m:t>
                          </m:r>
                        </m:sup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𝑄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(</m:t>
                          </m:r>
                          <m:sPre>
                            <m:sPre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PrePr>
                            <m:sub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𝑗</m:t>
                                  </m:r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−1</m:t>
                                  </m:r>
                                </m:sub>
                              </m:sSub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0,</m:t>
                                      </m:r>
                                      <m:sSub>
                                        <m:sSubPr>
                                          <m:ctrlPr>
                                            <a:rPr lang="en-US" altLang="zh-TW" i="1"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  <m:sub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0</m:t>
                                          </m:r>
                                        </m:sub>
                                      </m:sSub>
                                    </m:sub>
                                  </m:sSub>
                                </m:sub>
                              </m:sSub>
                            </m:e>
                          </m:sPre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sPre>
                            <m:sPre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PrePr>
                            <m:sub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0,</m:t>
                                      </m:r>
                                      <m:sSub>
                                        <m:sSubPr>
                                          <m:ctrlPr>
                                            <a:rPr lang="en-US" altLang="zh-TW" i="1"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  <m:sub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0</m:t>
                                          </m:r>
                                        </m:sub>
                                      </m:sSub>
                                    </m:sub>
                                  </m:sSub>
                                </m:sub>
                              </m:sSub>
                            </m:e>
                          </m:sPre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)</m:t>
                          </m:r>
                          <m:f>
                            <m:f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𝑀𝑎𝑥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𝐵𝐴𝐿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en-US" altLang="zh-TW" i="1" smtClean="0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sub>
                              </m:s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𝐻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sub>
                              </m:s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,0)</m:t>
                              </m:r>
                            </m:num>
                            <m:den>
                              <m:r>
                                <a:rPr lang="en-US" altLang="zh-TW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𝐵</m:t>
                              </m:r>
                              <m:d>
                                <m:d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e>
                              </m:d>
                            </m:den>
                          </m:f>
                          <m:r>
                            <a:rPr lang="en-US" altLang="zh-TW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)</m:t>
                          </m:r>
                        </m:e>
                      </m:nary>
                      <m:r>
                        <a:rPr lang="en-US" altLang="zh-TW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𝑃𝑉𝐸𝐿</m:t>
                      </m:r>
                    </m:oMath>
                  </m:oMathPara>
                </a14:m>
                <a:endParaRPr lang="en-US" altLang="zh-TW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altLang="zh-TW" dirty="0" smtClean="0">
                    <a:cs typeface="Times New Roman" panose="02020603050405020304" pitchFamily="18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𝑃𝑉𝑀𝐼𝑃</m:t>
                    </m:r>
                  </m:oMath>
                </a14:m>
                <a:r>
                  <a:rPr lang="zh-TW" alt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zh-TW" altLang="en-US" dirty="0">
                    <a:latin typeface="Times New Roman" panose="02020603050405020304" pitchFamily="18" charset="0"/>
                    <a:ea typeface="MS UI Gothic" panose="020B0600070205080204" pitchFamily="34" charset="-128"/>
                    <a:cs typeface="Times New Roman" panose="02020603050405020304" pitchFamily="18" charset="0"/>
                  </a:rPr>
                  <a:t>≡ </a:t>
                </a:r>
                <a:r>
                  <a:rPr lang="en-US" altLang="zh-TW" dirty="0">
                    <a:latin typeface="Times New Roman" panose="02020603050405020304" pitchFamily="18" charset="0"/>
                    <a:ea typeface="MS UI Gothic" panose="020B0600070205080204" pitchFamily="34" charset="-128"/>
                    <a:cs typeface="Times New Roman" panose="02020603050405020304" pitchFamily="18" charset="0"/>
                  </a:rPr>
                  <a:t>Present value of total mortgage insurance premiums </a:t>
                </a:r>
                <a:r>
                  <a:rPr lang="en-US" altLang="zh-TW" dirty="0" smtClean="0">
                    <a:latin typeface="Times New Roman" panose="02020603050405020304" pitchFamily="18" charset="0"/>
                    <a:ea typeface="MS UI Gothic" panose="020B0600070205080204" pitchFamily="34" charset="-128"/>
                    <a:cs typeface="Times New Roman" panose="02020603050405020304" pitchFamily="18" charset="0"/>
                  </a:rPr>
                  <a:t>at inception </a:t>
                </a:r>
                <a:r>
                  <a:rPr lang="en-US" altLang="zh-TW" dirty="0">
                    <a:latin typeface="Times New Roman" panose="02020603050405020304" pitchFamily="18" charset="0"/>
                    <a:ea typeface="MS UI Gothic" panose="020B0600070205080204" pitchFamily="34" charset="-128"/>
                    <a:cs typeface="Times New Roman" panose="02020603050405020304" pitchFamily="18" charset="0"/>
                  </a:rPr>
                  <a:t>(time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altLang="zh-TW" dirty="0" smtClean="0">
                    <a:latin typeface="Times New Roman" panose="02020603050405020304" pitchFamily="18" charset="0"/>
                    <a:ea typeface="MS UI Gothic" panose="020B0600070205080204" pitchFamily="34" charset="-128"/>
                    <a:cs typeface="Times New Roman" panose="02020603050405020304" pitchFamily="18" charset="0"/>
                  </a:rPr>
                  <a:t>)</a:t>
                </a:r>
                <a:r>
                  <a:rPr lang="en-US" altLang="zh-TW" dirty="0">
                    <a:latin typeface="Times New Roman" panose="02020603050405020304" pitchFamily="18" charset="0"/>
                    <a:ea typeface="MS UI Gothic" panose="020B0600070205080204" pitchFamily="34" charset="-128"/>
                    <a:cs typeface="Times New Roman" panose="02020603050405020304" pitchFamily="18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  <a:ea typeface="MS UI Gothic" panose="020B0600070205080204" pitchFamily="34" charset="-128"/>
                        <a:cs typeface="Times New Roman" panose="02020603050405020304" pitchFamily="18" charset="0"/>
                      </a:rPr>
                      <m:t>𝑃𝑉𝐸𝐿</m:t>
                    </m:r>
                  </m:oMath>
                </a14:m>
                <a:r>
                  <a:rPr lang="zh-TW" altLang="en-US" dirty="0">
                    <a:latin typeface="Times New Roman" panose="02020603050405020304" pitchFamily="18" charset="0"/>
                    <a:ea typeface="MS UI Gothic" panose="020B0600070205080204" pitchFamily="34" charset="-128"/>
                    <a:cs typeface="Times New Roman" panose="02020603050405020304" pitchFamily="18" charset="0"/>
                  </a:rPr>
                  <a:t>  </a:t>
                </a:r>
                <a:r>
                  <a:rPr lang="zh-TW" altLang="en-US" dirty="0" smtClean="0">
                    <a:latin typeface="Times New Roman" panose="02020603050405020304" pitchFamily="18" charset="0"/>
                    <a:ea typeface="MS UI Gothic" panose="020B0600070205080204" pitchFamily="34" charset="-128"/>
                    <a:cs typeface="Times New Roman" panose="02020603050405020304" pitchFamily="18" charset="0"/>
                  </a:rPr>
                  <a:t>  </a:t>
                </a:r>
                <a:r>
                  <a:rPr lang="zh-TW" altLang="en-US" dirty="0">
                    <a:latin typeface="Times New Roman" panose="02020603050405020304" pitchFamily="18" charset="0"/>
                    <a:ea typeface="MS UI Gothic" panose="020B0600070205080204" pitchFamily="34" charset="-128"/>
                    <a:cs typeface="Times New Roman" panose="02020603050405020304" pitchFamily="18" charset="0"/>
                  </a:rPr>
                  <a:t>≡ </a:t>
                </a:r>
                <a:r>
                  <a:rPr lang="en-US" altLang="zh-TW" dirty="0">
                    <a:latin typeface="Times New Roman" panose="02020603050405020304" pitchFamily="18" charset="0"/>
                    <a:ea typeface="MS UI Gothic" panose="020B0600070205080204" pitchFamily="34" charset="-128"/>
                    <a:cs typeface="Times New Roman" panose="02020603050405020304" pitchFamily="18" charset="0"/>
                  </a:rPr>
                  <a:t>Present value of total claim losses at </a:t>
                </a:r>
                <a:r>
                  <a:rPr lang="en-US" altLang="zh-TW" dirty="0" smtClean="0">
                    <a:latin typeface="Times New Roman" panose="02020603050405020304" pitchFamily="18" charset="0"/>
                    <a:ea typeface="MS UI Gothic" panose="020B0600070205080204" pitchFamily="34" charset="-128"/>
                    <a:cs typeface="Times New Roman" panose="02020603050405020304" pitchFamily="18" charset="0"/>
                  </a:rPr>
                  <a:t>inception</a:t>
                </a:r>
              </a:p>
              <a:p>
                <a:pPr marL="0" indent="0">
                  <a:buNone/>
                </a:pPr>
                <a:r>
                  <a:rPr lang="en-US" altLang="zh-TW" dirty="0">
                    <a:latin typeface="Times New Roman" panose="02020603050405020304" pitchFamily="18" charset="0"/>
                    <a:ea typeface="MS UI Gothic" panose="020B0600070205080204" pitchFamily="34" charset="-128"/>
                    <a:cs typeface="Times New Roman" panose="02020603050405020304" pitchFamily="18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𝑁</m:t>
                    </m:r>
                  </m:oMath>
                </a14:m>
                <a:r>
                  <a:rPr lang="zh-TW" altLang="en-US" dirty="0" smtClean="0">
                    <a:latin typeface="Times New Roman" panose="02020603050405020304" pitchFamily="18" charset="0"/>
                    <a:ea typeface="MS UI Gothic" panose="020B0600070205080204" pitchFamily="34" charset="-128"/>
                    <a:cs typeface="Times New Roman" panose="02020603050405020304" pitchFamily="18" charset="0"/>
                  </a:rPr>
                  <a:t>           ≡ </a:t>
                </a:r>
                <a:r>
                  <a:rPr lang="en-US" altLang="zh-TW" dirty="0">
                    <a:latin typeface="Times New Roman" panose="02020603050405020304" pitchFamily="18" charset="0"/>
                    <a:ea typeface="MS UI Gothic" panose="020B0600070205080204" pitchFamily="34" charset="-128"/>
                    <a:cs typeface="Times New Roman" panose="02020603050405020304" pitchFamily="18" charset="0"/>
                  </a:rPr>
                  <a:t>The number of years that borrowers with age x will </a:t>
                </a:r>
                <a:r>
                  <a:rPr lang="en-US" altLang="zh-TW" dirty="0" smtClean="0">
                    <a:latin typeface="Times New Roman" panose="02020603050405020304" pitchFamily="18" charset="0"/>
                    <a:ea typeface="MS UI Gothic" panose="020B0600070205080204" pitchFamily="34" charset="-128"/>
                    <a:cs typeface="Times New Roman" panose="02020603050405020304" pitchFamily="18" charset="0"/>
                  </a:rPr>
                  <a:t>live until </a:t>
                </a:r>
                <a:r>
                  <a:rPr lang="en-US" altLang="zh-TW" dirty="0">
                    <a:latin typeface="Times New Roman" panose="02020603050405020304" pitchFamily="18" charset="0"/>
                    <a:ea typeface="MS UI Gothic" panose="020B0600070205080204" pitchFamily="34" charset="-128"/>
                    <a:cs typeface="Times New Roman" panose="02020603050405020304" pitchFamily="18" charset="0"/>
                  </a:rPr>
                  <a:t>they reach 110 </a:t>
                </a:r>
                <a:r>
                  <a:rPr lang="en-US" altLang="zh-TW" dirty="0" smtClean="0">
                    <a:latin typeface="Times New Roman" panose="02020603050405020304" pitchFamily="18" charset="0"/>
                    <a:ea typeface="MS UI Gothic" panose="020B0600070205080204" pitchFamily="34" charset="-128"/>
                    <a:cs typeface="Times New Roman" panose="02020603050405020304" pitchFamily="18" charset="0"/>
                  </a:rPr>
                  <a:t>		   years </a:t>
                </a:r>
                <a:r>
                  <a:rPr lang="en-US" altLang="zh-TW" dirty="0">
                    <a:latin typeface="Times New Roman" panose="02020603050405020304" pitchFamily="18" charset="0"/>
                    <a:ea typeface="MS UI Gothic" panose="020B0600070205080204" pitchFamily="34" charset="-128"/>
                    <a:cs typeface="Times New Roman" panose="02020603050405020304" pitchFamily="18" charset="0"/>
                  </a:rPr>
                  <a:t>of age	</a:t>
                </a:r>
                <a:endParaRPr lang="en-US" altLang="zh-TW" dirty="0" smtClean="0">
                  <a:latin typeface="Times New Roman" panose="02020603050405020304" pitchFamily="18" charset="0"/>
                  <a:ea typeface="MS UI Gothic" panose="020B0600070205080204" pitchFamily="34" charset="-128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altLang="zh-TW" dirty="0" smtClean="0">
                    <a:cs typeface="Times New Roman" panose="02020603050405020304" pitchFamily="18" charset="0"/>
                  </a:rPr>
                  <a:t>	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PrePr>
                      <m:sub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b>
                        </m:sSub>
                      </m:sub>
                      <m:sup/>
                      <m:e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0,</m:t>
                                </m:r>
                                <m:sSub>
                                  <m:sSubPr>
                                    <m:ctrlPr>
                                      <a:rPr lang="en-US" altLang="zh-TW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𝑡</m:t>
                                    </m:r>
                                  </m:e>
                                  <m:sub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sub>
                            </m:sSub>
                          </m:sub>
                        </m:sSub>
                      </m:e>
                    </m:sPre>
                  </m:oMath>
                </a14:m>
                <a:r>
                  <a:rPr lang="zh-TW" altLang="en-US" dirty="0" smtClean="0">
                    <a:latin typeface="Times New Roman" panose="02020603050405020304" pitchFamily="18" charset="0"/>
                    <a:ea typeface="MS UI Gothic" panose="020B0600070205080204" pitchFamily="34" charset="-128"/>
                    <a:cs typeface="Times New Roman" panose="02020603050405020304" pitchFamily="18" charset="0"/>
                  </a:rPr>
                  <a:t>  ≡ </a:t>
                </a:r>
                <a:r>
                  <a:rPr lang="en-US" altLang="zh-TW" dirty="0">
                    <a:latin typeface="Times New Roman" panose="02020603050405020304" pitchFamily="18" charset="0"/>
                    <a:ea typeface="MS UI Gothic" panose="020B0600070205080204" pitchFamily="34" charset="-128"/>
                    <a:cs typeface="Times New Roman" panose="02020603050405020304" pitchFamily="18" charset="0"/>
                  </a:rPr>
                  <a:t>The probability that a borrower of age x at inception </a:t>
                </a:r>
                <a:r>
                  <a:rPr lang="en-US" altLang="zh-TW" dirty="0" smtClean="0">
                    <a:latin typeface="Times New Roman" panose="02020603050405020304" pitchFamily="18" charset="0"/>
                    <a:ea typeface="MS UI Gothic" panose="020B0600070205080204" pitchFamily="34" charset="-128"/>
                    <a:cs typeface="Times New Roman" panose="02020603050405020304" pitchFamily="18" charset="0"/>
                  </a:rPr>
                  <a:t>will survive </a:t>
                </a:r>
                <a:r>
                  <a:rPr lang="en-US" altLang="zh-TW" dirty="0">
                    <a:latin typeface="Times New Roman" panose="02020603050405020304" pitchFamily="18" charset="0"/>
                    <a:ea typeface="MS UI Gothic" panose="020B0600070205080204" pitchFamily="34" charset="-128"/>
                    <a:cs typeface="Times New Roman" panose="02020603050405020304" pitchFamily="18" charset="0"/>
                  </a:rPr>
                  <a:t>at age </a:t>
                </a:r>
                <a:r>
                  <a:rPr lang="en-US" altLang="zh-TW" dirty="0" err="1">
                    <a:latin typeface="Times New Roman" panose="02020603050405020304" pitchFamily="18" charset="0"/>
                    <a:ea typeface="MS UI Gothic" panose="020B0600070205080204" pitchFamily="34" charset="-128"/>
                    <a:cs typeface="Times New Roman" panose="02020603050405020304" pitchFamily="18" charset="0"/>
                  </a:rPr>
                  <a:t>x+j</a:t>
                </a:r>
                <a:endParaRPr lang="en-US" altLang="zh-TW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ctr">
                  <a:buNone/>
                </a:pPr>
                <a:endParaRPr lang="zh-TW" alt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667" t="-2256" r="-84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B226A-57C9-4DC7-A1C6-01FC4AD2D30D}" type="slidenum">
              <a:rPr lang="zh-TW" altLang="en-US" smtClean="0"/>
              <a:t>23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46243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TW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Pricing model</a:t>
            </a:r>
            <a:endParaRPr lang="zh-TW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Under the assumption that mortality rate and financial risk are independent,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i="1">
                          <a:latin typeface="Cambria Math" panose="02040503050406030204" pitchFamily="18" charset="0"/>
                        </a:rPr>
                        <m:t>𝑃𝑉𝑀𝐼𝑃</m:t>
                      </m:r>
                      <m:r>
                        <a:rPr lang="en-US" altLang="zh-TW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𝑈𝑃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TW" i="1">
                          <a:latin typeface="Cambria Math" panose="02040503050406030204" pitchFamily="18" charset="0"/>
                        </a:rPr>
                        <m:t>+0.005(</m:t>
                      </m:r>
                      <m:r>
                        <a:rPr lang="en-US" altLang="zh-TW" i="1"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en-US" altLang="zh-TW" i="1">
                          <a:latin typeface="Cambria Math" panose="02040503050406030204" pitchFamily="18" charset="0"/>
                        </a:rPr>
                        <m:t>+0.02)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nary>
                        <m:naryPr>
                          <m:chr m:val="∑"/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i="1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𝑁</m:t>
                          </m:r>
                        </m:sup>
                        <m:e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1.05</m:t>
                              </m:r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1+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US" altLang="zh-TW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i="1">
                          <a:latin typeface="Cambria Math" panose="02040503050406030204" pitchFamily="18" charset="0"/>
                        </a:rPr>
                        <m:t>𝑃𝑉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𝐸𝐿</m:t>
                      </m:r>
                      <m:r>
                        <a:rPr lang="en-US" altLang="zh-TW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i="1" smtClean="0">
                          <a:latin typeface="Cambria Math" panose="02040503050406030204" pitchFamily="18" charset="0"/>
                        </a:rPr>
                        <m:t> </m:t>
                      </m:r>
                      <m:nary>
                        <m:naryPr>
                          <m:chr m:val="∑"/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i="1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𝑁</m:t>
                          </m:r>
                        </m:sup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sub>
                              </m:sSub>
                              <m:d>
                                <m:d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𝑗</m:t>
                                      </m:r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−1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sub>
                              </m:sSub>
                              <m:d>
                                <m:d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US" altLang="zh-TW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altLang="zh-TW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altLang="zh-TW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denote 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price of a zero-coupon bond issued at time t that pays $1 </a:t>
                </a: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at time 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T, t </a:t>
                </a:r>
                <a14:m>
                  <m:oMath xmlns:m="http://schemas.openxmlformats.org/officeDocument/2006/math">
                    <m:r>
                      <a:rPr lang="en-US" altLang="zh-TW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</m:oMath>
                </a14:m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 ;</a:t>
                </a:r>
              </a:p>
              <a:p>
                <a:pPr marL="0" indent="0">
                  <a:buNone/>
                </a:pPr>
                <a:endParaRPr lang="en-US" altLang="zh-TW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𝑄</m:t>
                          </m:r>
                        </m:sub>
                      </m:sSub>
                      <m:r>
                        <a:rPr lang="en-US" altLang="zh-TW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(</m:t>
                      </m:r>
                      <m:sPre>
                        <m:sPrePr>
                          <m:ctrlPr>
                            <a:rPr lang="en-US" altLang="zh-TW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PrePr>
                        <m:sub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sub>
                          </m:sSub>
                        </m:sub>
                        <m:sup/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𝑝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0,</m:t>
                                  </m:r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sub>
                              </m:sSub>
                            </m:sub>
                          </m:sSub>
                        </m:e>
                      </m:sPre>
                      <m:r>
                        <a:rPr lang="en-US" altLang="zh-TW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en-US" altLang="zh-TW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altLang="zh-TW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i="1">
                          <a:latin typeface="Cambria Math" panose="02040503050406030204" pitchFamily="18" charset="0"/>
                        </a:rPr>
                        <m:t>𝐶</m:t>
                      </m:r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𝑄</m:t>
                          </m:r>
                        </m:sub>
                      </m:sSub>
                      <m:r>
                        <a:rPr lang="en-US" altLang="zh-TW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(</m:t>
                      </m:r>
                      <m:f>
                        <m:fPr>
                          <m:ctrlPr>
                            <a:rPr lang="en-US" altLang="zh-TW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TW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𝑀𝑎𝑥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𝐵𝐴𝐿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𝐻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,0)</m:t>
                          </m:r>
                        </m:num>
                        <m:den>
                          <m:r>
                            <a:rPr lang="en-US" altLang="zh-TW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𝐵</m:t>
                          </m:r>
                          <m:d>
                            <m:d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d>
                        </m:den>
                      </m:f>
                      <m:r>
                        <a:rPr lang="en-US" altLang="zh-TW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en-US" altLang="zh-TW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altLang="zh-TW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606" t="-210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B226A-57C9-4DC7-A1C6-01FC4AD2D30D}" type="slidenum">
              <a:rPr lang="zh-TW" altLang="en-US" smtClean="0"/>
              <a:t>24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79100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TW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3d Lattice method</a:t>
            </a:r>
            <a:endParaRPr lang="zh-TW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Autofit/>
              </a:bodyPr>
              <a:lstStyle/>
              <a:p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We 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use a three-dimensional lattice method which </a:t>
                </a: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can simultaneously 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capture the evolution of housing price and short-term interest </a:t>
                </a: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rate.</a:t>
                </a:r>
              </a:p>
              <a:p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 the 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housing price process, we use the Cox-Ross-Rubinstein (CRR) model to </a:t>
                </a: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generate the 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possible states of future housing price. This means that, 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𝐻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𝐻</m:t>
                    </m:r>
                  </m:oMath>
                </a14:m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</a:t>
                </a: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asset value 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at time 0, then, after one period, at time 1, it can rise to </a:t>
                </a:r>
                <a14:m>
                  <m:oMath xmlns:m="http://schemas.openxmlformats.org/officeDocument/2006/math">
                    <m:r>
                      <a:rPr lang="en-US" altLang="zh-TW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𝑢𝐻</m:t>
                    </m:r>
                  </m:oMath>
                </a14:m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or decrease to </a:t>
                </a:r>
                <a14:m>
                  <m:oMath xmlns:m="http://schemas.openxmlformats.org/officeDocument/2006/math">
                    <m:r>
                      <a:rPr lang="en-US" altLang="zh-TW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𝑑𝐻</m:t>
                    </m:r>
                  </m:oMath>
                </a14:m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where 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 and d represent, respectively, the magnitude of one up step and the </a:t>
                </a: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magnitude of 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one down </a:t>
                </a: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step.</a:t>
                </a:r>
              </a:p>
              <a:p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Consequently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the underlying asset price evolution can </a:t>
                </a: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 represented 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by a binomial tree where each node corresponds to one possible value </a:t>
                </a: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of the 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asset price. Note that, in the CRR model, since the log-change of housing price </a:t>
                </a: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modeled 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by a random walk with drift, then by taking the limit of the number </a:t>
                </a: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of periods 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equal to infinity, the continuous-time limit of random walk with drift </a:t>
                </a: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model for 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log-change of housing price will become the GBM </a:t>
                </a: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process.</a:t>
                </a:r>
                <a:endParaRPr lang="zh-TW" alt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303" t="-1504" r="-90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B226A-57C9-4DC7-A1C6-01FC4AD2D30D}" type="slidenum">
              <a:rPr lang="zh-TW" altLang="en-US" smtClean="0"/>
              <a:t>25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67679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TW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3d Lattice method</a:t>
            </a:r>
            <a:endParaRPr lang="zh-TW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the process of short-term interest rates, we use the Black-</a:t>
            </a:r>
            <a:r>
              <a:rPr lang="en-US" altLang="zh-TW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Derman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-Toy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model to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generate the possible states of future spot rates. The BDT model is a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one-factor short-rate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(no-arbitrage) model — all security prices and rates depend only on a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single factor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the short rate — the annualized one-period interest rate. The current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structure of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long rates (yields on zero-coupon Treasury bonds) for various maturities and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their estimated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volatilities are used to construct a tree of possible future short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rates.</a:t>
            </a:r>
          </a:p>
          <a:p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Similarly, when the number of periods approaches to infinity, the process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short-term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interest rates governed by BDT model become a lognormal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process.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B226A-57C9-4DC7-A1C6-01FC4AD2D30D}" type="slidenum">
              <a:rPr lang="zh-TW" altLang="en-US" smtClean="0"/>
              <a:t>26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70880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B226A-57C9-4DC7-A1C6-01FC4AD2D30D}" type="slidenum">
              <a:rPr lang="zh-TW" altLang="en-US" smtClean="0"/>
              <a:t>27</a:t>
            </a:fld>
            <a:endParaRPr lang="zh-TW" altLang="en-US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0335" y="0"/>
            <a:ext cx="5015892" cy="6829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701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TW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3d Lattice method</a:t>
            </a:r>
            <a:endParaRPr lang="zh-TW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Autofit/>
              </a:bodyPr>
              <a:lstStyle/>
              <a:p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Combining 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CRR model and BDT model, Figure 1 </a:t>
                </a: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depicts the 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three-period lattice model to numerically obtain the values of 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 panose="02040503050406030204" pitchFamily="18" charset="0"/>
                      </a:rPr>
                      <m:t>𝐶</m:t>
                    </m:r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endParaRPr lang="en-US" altLang="zh-TW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initial advance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𝐵𝐴𝐿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can 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 determined by setting the present value of total </a:t>
                </a: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expected claim 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losses equal to the present value of the premium charges, </a:t>
                </a: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namely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𝑃𝑉𝑀𝐼𝑃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𝑃𝑉𝐸𝐿</m:t>
                    </m:r>
                  </m:oMath>
                </a14:m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zh-TW" alt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303" t="-150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B226A-57C9-4DC7-A1C6-01FC4AD2D30D}" type="slidenum">
              <a:rPr lang="zh-TW" altLang="en-US" smtClean="0"/>
              <a:t>28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37412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52728" y="2671777"/>
            <a:ext cx="10058400" cy="1609344"/>
          </a:xfrm>
        </p:spPr>
        <p:txBody>
          <a:bodyPr/>
          <a:lstStyle/>
          <a:p>
            <a:pPr algn="ctr"/>
            <a:r>
              <a:rPr lang="en-US" altLang="zh-TW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Thanks for your attention</a:t>
            </a:r>
            <a:endParaRPr lang="zh-TW" altLang="en-US" b="1" dirty="0">
              <a:latin typeface="Cambria Math" panose="02040503050406030204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B226A-57C9-4DC7-A1C6-01FC4AD2D30D}" type="slidenum">
              <a:rPr lang="zh-TW" altLang="en-US" smtClean="0"/>
              <a:t>29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76609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38676" y="2542032"/>
            <a:ext cx="10058400" cy="1609344"/>
          </a:xfrm>
        </p:spPr>
        <p:txBody>
          <a:bodyPr>
            <a:normAutofit/>
          </a:bodyPr>
          <a:lstStyle/>
          <a:p>
            <a:pPr algn="ctr"/>
            <a:r>
              <a:rPr lang="en-US" altLang="zh-TW" sz="66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Review</a:t>
            </a:r>
            <a:endParaRPr lang="zh-TW" altLang="en-US" sz="6600" b="1" dirty="0">
              <a:latin typeface="Cambria Math" panose="02040503050406030204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B226A-57C9-4DC7-A1C6-01FC4AD2D30D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0644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zh-TW" sz="50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Mortgage</a:t>
            </a:r>
            <a:endParaRPr lang="zh-TW" altLang="en-US" sz="5000" b="1" dirty="0">
              <a:latin typeface="Cambria Math" panose="020405030504060302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69848" y="2017199"/>
            <a:ext cx="10058400" cy="405079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n-US" altLang="zh-TW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938FE-873B-4BAB-A127-A5DBFF23FEF6}" type="slidenum">
              <a:rPr lang="zh-TW" altLang="en-US" smtClean="0"/>
              <a:t>4</a:t>
            </a:fld>
            <a:endParaRPr lang="zh-TW" altLang="en-US" dirty="0"/>
          </a:p>
        </p:txBody>
      </p:sp>
      <p:sp>
        <p:nvSpPr>
          <p:cNvPr id="5" name="圓角矩形 4"/>
          <p:cNvSpPr/>
          <p:nvPr/>
        </p:nvSpPr>
        <p:spPr>
          <a:xfrm>
            <a:off x="2751235" y="3283643"/>
            <a:ext cx="1602556" cy="2446913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3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Borrower</a:t>
            </a:r>
            <a:endParaRPr lang="zh-TW" altLang="en-US" sz="2300" b="1" dirty="0">
              <a:latin typeface="Cambria Math" panose="02040503050406030204" pitchFamily="18" charset="0"/>
            </a:endParaRPr>
          </a:p>
        </p:txBody>
      </p:sp>
      <p:sp>
        <p:nvSpPr>
          <p:cNvPr id="6" name="一般五邊形 5"/>
          <p:cNvSpPr/>
          <p:nvPr/>
        </p:nvSpPr>
        <p:spPr>
          <a:xfrm>
            <a:off x="768928" y="1392382"/>
            <a:ext cx="1982308" cy="1891261"/>
          </a:xfrm>
          <a:prstGeom prst="pentagon">
            <a:avLst/>
          </a:prstGeom>
          <a:solidFill>
            <a:srgbClr val="00206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0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House</a:t>
            </a:r>
            <a:endParaRPr lang="zh-TW" altLang="en-US" sz="3000" b="1" dirty="0">
              <a:latin typeface="Cambria Math" panose="02040503050406030204" pitchFamily="18" charset="0"/>
            </a:endParaRPr>
          </a:p>
        </p:txBody>
      </p:sp>
      <p:sp>
        <p:nvSpPr>
          <p:cNvPr id="9" name="圓角矩形 8"/>
          <p:cNvSpPr/>
          <p:nvPr/>
        </p:nvSpPr>
        <p:spPr>
          <a:xfrm>
            <a:off x="8629025" y="3283642"/>
            <a:ext cx="1602556" cy="2446913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3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Lender</a:t>
            </a:r>
            <a:endParaRPr lang="zh-TW" altLang="en-US" sz="2300" b="1" dirty="0">
              <a:latin typeface="Cambria Math" panose="02040503050406030204" pitchFamily="18" charset="0"/>
            </a:endParaRPr>
          </a:p>
        </p:txBody>
      </p:sp>
      <p:sp>
        <p:nvSpPr>
          <p:cNvPr id="8" name="向左箭號 7"/>
          <p:cNvSpPr/>
          <p:nvPr/>
        </p:nvSpPr>
        <p:spPr>
          <a:xfrm>
            <a:off x="4834058" y="3283642"/>
            <a:ext cx="3314700" cy="2213150"/>
          </a:xfrm>
          <a:prstGeom prst="leftArrow">
            <a:avLst>
              <a:gd name="adj1" fmla="val 67779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200" b="1" dirty="0" smtClean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Lump-Sum Payment</a:t>
            </a:r>
            <a:endParaRPr lang="zh-TW" altLang="en-US" sz="2200" b="1" dirty="0">
              <a:latin typeface="Cambria Math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8787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zh-TW" sz="50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Mortgage</a:t>
            </a:r>
            <a:endParaRPr lang="zh-TW" altLang="en-US" sz="5000" b="1" dirty="0">
              <a:latin typeface="Cambria Math" panose="020405030504060302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69848" y="2017199"/>
            <a:ext cx="10058400" cy="405079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n-US" altLang="zh-TW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938FE-873B-4BAB-A127-A5DBFF23FEF6}" type="slidenum">
              <a:rPr lang="zh-TW" altLang="en-US" smtClean="0"/>
              <a:t>5</a:t>
            </a:fld>
            <a:endParaRPr lang="zh-TW" altLang="en-US" dirty="0"/>
          </a:p>
        </p:txBody>
      </p:sp>
      <p:sp>
        <p:nvSpPr>
          <p:cNvPr id="5" name="圓角矩形 4"/>
          <p:cNvSpPr/>
          <p:nvPr/>
        </p:nvSpPr>
        <p:spPr>
          <a:xfrm>
            <a:off x="2751235" y="3283643"/>
            <a:ext cx="1602556" cy="2446913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3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Borrower</a:t>
            </a:r>
            <a:endParaRPr lang="zh-TW" altLang="en-US" sz="2300" b="1" dirty="0">
              <a:latin typeface="Cambria Math" panose="02040503050406030204" pitchFamily="18" charset="0"/>
            </a:endParaRPr>
          </a:p>
        </p:txBody>
      </p:sp>
      <p:sp>
        <p:nvSpPr>
          <p:cNvPr id="6" name="一般五邊形 5"/>
          <p:cNvSpPr/>
          <p:nvPr/>
        </p:nvSpPr>
        <p:spPr>
          <a:xfrm>
            <a:off x="768928" y="1392382"/>
            <a:ext cx="1982308" cy="1891261"/>
          </a:xfrm>
          <a:prstGeom prst="pentagon">
            <a:avLst/>
          </a:prstGeom>
          <a:solidFill>
            <a:srgbClr val="00206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0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House</a:t>
            </a:r>
            <a:endParaRPr lang="zh-TW" altLang="en-US" sz="3000" b="1" dirty="0">
              <a:latin typeface="Cambria Math" panose="02040503050406030204" pitchFamily="18" charset="0"/>
            </a:endParaRPr>
          </a:p>
        </p:txBody>
      </p:sp>
      <p:sp>
        <p:nvSpPr>
          <p:cNvPr id="11" name="向右箭號 10"/>
          <p:cNvSpPr/>
          <p:nvPr/>
        </p:nvSpPr>
        <p:spPr>
          <a:xfrm>
            <a:off x="5448224" y="3236310"/>
            <a:ext cx="2086368" cy="1059758"/>
          </a:xfrm>
          <a:prstGeom prst="rightArrow">
            <a:avLst>
              <a:gd name="adj1" fmla="val 48775"/>
              <a:gd name="adj2" fmla="val 4691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500" b="1" dirty="0" smtClean="0">
                <a:latin typeface="Cambria Math" panose="02040503050406030204" pitchFamily="18" charset="0"/>
              </a:rPr>
              <a:t>Principal + Interest</a:t>
            </a:r>
            <a:endParaRPr lang="zh-TW" altLang="en-US" sz="1500" b="1" dirty="0">
              <a:latin typeface="Cambria Math" panose="02040503050406030204" pitchFamily="18" charset="0"/>
            </a:endParaRPr>
          </a:p>
        </p:txBody>
      </p:sp>
      <p:sp>
        <p:nvSpPr>
          <p:cNvPr id="9" name="圓角矩形 8"/>
          <p:cNvSpPr/>
          <p:nvPr/>
        </p:nvSpPr>
        <p:spPr>
          <a:xfrm>
            <a:off x="8629025" y="3283642"/>
            <a:ext cx="1602556" cy="2446913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3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Lender</a:t>
            </a:r>
            <a:endParaRPr lang="zh-TW" altLang="en-US" sz="2300" b="1" dirty="0">
              <a:latin typeface="Cambria Math" panose="02040503050406030204" pitchFamily="18" charset="0"/>
            </a:endParaRPr>
          </a:p>
        </p:txBody>
      </p:sp>
      <p:sp>
        <p:nvSpPr>
          <p:cNvPr id="13" name="向右箭號 12"/>
          <p:cNvSpPr/>
          <p:nvPr/>
        </p:nvSpPr>
        <p:spPr>
          <a:xfrm>
            <a:off x="5448224" y="2017199"/>
            <a:ext cx="2086368" cy="1059758"/>
          </a:xfrm>
          <a:prstGeom prst="rightArrow">
            <a:avLst>
              <a:gd name="adj1" fmla="val 48775"/>
              <a:gd name="adj2" fmla="val 4691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500" b="1" dirty="0" smtClean="0">
                <a:latin typeface="Cambria Math" panose="02040503050406030204" pitchFamily="18" charset="0"/>
              </a:rPr>
              <a:t>Principal + Interest</a:t>
            </a:r>
            <a:endParaRPr lang="zh-TW" altLang="en-US" sz="1500" b="1" dirty="0">
              <a:latin typeface="Cambria Math" panose="02040503050406030204" pitchFamily="18" charset="0"/>
            </a:endParaRPr>
          </a:p>
        </p:txBody>
      </p:sp>
      <p:sp>
        <p:nvSpPr>
          <p:cNvPr id="14" name="向右箭號 13"/>
          <p:cNvSpPr/>
          <p:nvPr/>
        </p:nvSpPr>
        <p:spPr>
          <a:xfrm>
            <a:off x="5448224" y="4452796"/>
            <a:ext cx="2086368" cy="1059758"/>
          </a:xfrm>
          <a:prstGeom prst="rightArrow">
            <a:avLst>
              <a:gd name="adj1" fmla="val 48775"/>
              <a:gd name="adj2" fmla="val 4691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500" b="1" dirty="0" smtClean="0">
                <a:latin typeface="Cambria Math" panose="02040503050406030204" pitchFamily="18" charset="0"/>
              </a:rPr>
              <a:t>Principal + Interest</a:t>
            </a:r>
            <a:endParaRPr lang="zh-TW" altLang="en-US" sz="1500" b="1" dirty="0">
              <a:latin typeface="Cambria Math" panose="02040503050406030204" pitchFamily="18" charset="0"/>
            </a:endParaRPr>
          </a:p>
        </p:txBody>
      </p:sp>
      <p:sp>
        <p:nvSpPr>
          <p:cNvPr id="15" name="向右箭號 14"/>
          <p:cNvSpPr/>
          <p:nvPr/>
        </p:nvSpPr>
        <p:spPr>
          <a:xfrm>
            <a:off x="5448224" y="5665317"/>
            <a:ext cx="2086368" cy="1059758"/>
          </a:xfrm>
          <a:prstGeom prst="rightArrow">
            <a:avLst>
              <a:gd name="adj1" fmla="val 48775"/>
              <a:gd name="adj2" fmla="val 4691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500" b="1" dirty="0" smtClean="0">
                <a:latin typeface="Cambria Math" panose="02040503050406030204" pitchFamily="18" charset="0"/>
              </a:rPr>
              <a:t>Principal + Interest</a:t>
            </a:r>
            <a:endParaRPr lang="zh-TW" altLang="en-US" sz="1500" b="1" dirty="0">
              <a:latin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3613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zh-TW" sz="50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Reverse Mortgage</a:t>
            </a:r>
            <a:endParaRPr lang="zh-TW" altLang="en-US" sz="5000" b="1" dirty="0">
              <a:latin typeface="Cambria Math" panose="020405030504060302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69848" y="2017199"/>
            <a:ext cx="10058400" cy="405079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n-US" altLang="zh-TW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938FE-873B-4BAB-A127-A5DBFF23FEF6}" type="slidenum">
              <a:rPr lang="zh-TW" altLang="en-US" smtClean="0"/>
              <a:t>6</a:t>
            </a:fld>
            <a:endParaRPr lang="zh-TW" altLang="en-US" dirty="0"/>
          </a:p>
        </p:txBody>
      </p:sp>
      <p:sp>
        <p:nvSpPr>
          <p:cNvPr id="5" name="圓角矩形 4"/>
          <p:cNvSpPr/>
          <p:nvPr/>
        </p:nvSpPr>
        <p:spPr>
          <a:xfrm>
            <a:off x="2751235" y="3283643"/>
            <a:ext cx="1602556" cy="2446913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3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Borrower</a:t>
            </a:r>
            <a:endParaRPr lang="zh-TW" altLang="en-US" sz="2300" b="1" dirty="0">
              <a:latin typeface="Cambria Math" panose="02040503050406030204" pitchFamily="18" charset="0"/>
            </a:endParaRPr>
          </a:p>
        </p:txBody>
      </p:sp>
      <p:sp>
        <p:nvSpPr>
          <p:cNvPr id="6" name="一般五邊形 5"/>
          <p:cNvSpPr/>
          <p:nvPr/>
        </p:nvSpPr>
        <p:spPr>
          <a:xfrm>
            <a:off x="768928" y="1392382"/>
            <a:ext cx="1982308" cy="1891261"/>
          </a:xfrm>
          <a:prstGeom prst="pentagon">
            <a:avLst/>
          </a:prstGeom>
          <a:solidFill>
            <a:srgbClr val="00206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0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House</a:t>
            </a:r>
            <a:endParaRPr lang="zh-TW" altLang="en-US" sz="3000" b="1" dirty="0">
              <a:latin typeface="Cambria Math" panose="02040503050406030204" pitchFamily="18" charset="0"/>
            </a:endParaRPr>
          </a:p>
        </p:txBody>
      </p:sp>
      <p:sp>
        <p:nvSpPr>
          <p:cNvPr id="9" name="圓角矩形 8"/>
          <p:cNvSpPr/>
          <p:nvPr/>
        </p:nvSpPr>
        <p:spPr>
          <a:xfrm>
            <a:off x="8629025" y="3283642"/>
            <a:ext cx="1602556" cy="2446913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3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Lender</a:t>
            </a:r>
            <a:endParaRPr lang="zh-TW" altLang="en-US" sz="2300" b="1" dirty="0">
              <a:latin typeface="Cambria Math" panose="02040503050406030204" pitchFamily="18" charset="0"/>
            </a:endParaRPr>
          </a:p>
        </p:txBody>
      </p:sp>
      <p:sp>
        <p:nvSpPr>
          <p:cNvPr id="7" name="向左箭號 6"/>
          <p:cNvSpPr/>
          <p:nvPr/>
        </p:nvSpPr>
        <p:spPr>
          <a:xfrm>
            <a:off x="5466861" y="2017199"/>
            <a:ext cx="2047425" cy="1044079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5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Payment - Interest</a:t>
            </a:r>
            <a:endParaRPr lang="zh-TW" altLang="en-US" sz="1500" b="1" dirty="0">
              <a:latin typeface="Cambria Math" panose="02040503050406030204" pitchFamily="18" charset="0"/>
            </a:endParaRPr>
          </a:p>
        </p:txBody>
      </p:sp>
      <p:sp>
        <p:nvSpPr>
          <p:cNvPr id="16" name="向左箭號 15"/>
          <p:cNvSpPr/>
          <p:nvPr/>
        </p:nvSpPr>
        <p:spPr>
          <a:xfrm>
            <a:off x="5466861" y="3219408"/>
            <a:ext cx="2047425" cy="1044079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5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Payment - Interest</a:t>
            </a:r>
            <a:endParaRPr lang="zh-TW" altLang="en-US" sz="1500" b="1" dirty="0">
              <a:latin typeface="Cambria Math" panose="02040503050406030204" pitchFamily="18" charset="0"/>
            </a:endParaRPr>
          </a:p>
        </p:txBody>
      </p:sp>
      <p:sp>
        <p:nvSpPr>
          <p:cNvPr id="17" name="向左箭號 16"/>
          <p:cNvSpPr/>
          <p:nvPr/>
        </p:nvSpPr>
        <p:spPr>
          <a:xfrm>
            <a:off x="5466862" y="4421617"/>
            <a:ext cx="2047425" cy="1044079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5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Payment - Interest</a:t>
            </a:r>
            <a:endParaRPr lang="zh-TW" altLang="en-US" sz="1500" b="1" dirty="0">
              <a:latin typeface="Cambria Math" panose="02040503050406030204" pitchFamily="18" charset="0"/>
            </a:endParaRPr>
          </a:p>
        </p:txBody>
      </p:sp>
      <p:sp>
        <p:nvSpPr>
          <p:cNvPr id="18" name="向左箭號 17"/>
          <p:cNvSpPr/>
          <p:nvPr/>
        </p:nvSpPr>
        <p:spPr>
          <a:xfrm>
            <a:off x="5466860" y="5623826"/>
            <a:ext cx="2047425" cy="1044079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5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Payment - Interest</a:t>
            </a:r>
            <a:endParaRPr lang="zh-TW" altLang="en-US" sz="1500" b="1" dirty="0">
              <a:latin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9161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zh-TW" sz="50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Reverse Mortgage</a:t>
            </a:r>
            <a:endParaRPr lang="zh-TW" altLang="en-US" sz="5000" b="1" dirty="0">
              <a:latin typeface="Cambria Math" panose="020405030504060302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69848" y="2017199"/>
            <a:ext cx="10058400" cy="405079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n-US" altLang="zh-TW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938FE-873B-4BAB-A127-A5DBFF23FEF6}" type="slidenum">
              <a:rPr lang="zh-TW" altLang="en-US" smtClean="0"/>
              <a:t>7</a:t>
            </a:fld>
            <a:endParaRPr lang="zh-TW" altLang="en-US" dirty="0"/>
          </a:p>
        </p:txBody>
      </p:sp>
      <p:sp>
        <p:nvSpPr>
          <p:cNvPr id="5" name="圓角矩形 4"/>
          <p:cNvSpPr/>
          <p:nvPr/>
        </p:nvSpPr>
        <p:spPr>
          <a:xfrm>
            <a:off x="2751235" y="3283643"/>
            <a:ext cx="1602556" cy="2446913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3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Borrower</a:t>
            </a:r>
            <a:endParaRPr lang="zh-TW" altLang="en-US" sz="2300" b="1" dirty="0">
              <a:latin typeface="Cambria Math" panose="02040503050406030204" pitchFamily="18" charset="0"/>
            </a:endParaRPr>
          </a:p>
        </p:txBody>
      </p:sp>
      <p:sp>
        <p:nvSpPr>
          <p:cNvPr id="6" name="一般五邊形 5"/>
          <p:cNvSpPr/>
          <p:nvPr/>
        </p:nvSpPr>
        <p:spPr>
          <a:xfrm>
            <a:off x="5500254" y="2017199"/>
            <a:ext cx="1982308" cy="1891261"/>
          </a:xfrm>
          <a:prstGeom prst="pentagon">
            <a:avLst/>
          </a:prstGeom>
          <a:solidFill>
            <a:srgbClr val="00206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0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House</a:t>
            </a:r>
            <a:endParaRPr lang="zh-TW" altLang="en-US" sz="3000" b="1" dirty="0">
              <a:latin typeface="Cambria Math" panose="02040503050406030204" pitchFamily="18" charset="0"/>
            </a:endParaRPr>
          </a:p>
        </p:txBody>
      </p:sp>
      <p:sp>
        <p:nvSpPr>
          <p:cNvPr id="9" name="圓角矩形 8"/>
          <p:cNvSpPr/>
          <p:nvPr/>
        </p:nvSpPr>
        <p:spPr>
          <a:xfrm>
            <a:off x="8629025" y="3283642"/>
            <a:ext cx="1602556" cy="2446913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3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Lender</a:t>
            </a:r>
            <a:endParaRPr lang="zh-TW" altLang="en-US" sz="2300" b="1" dirty="0">
              <a:latin typeface="Cambria Math" panose="02040503050406030204" pitchFamily="18" charset="0"/>
            </a:endParaRPr>
          </a:p>
        </p:txBody>
      </p:sp>
      <p:sp>
        <p:nvSpPr>
          <p:cNvPr id="8" name="向右箭號 7"/>
          <p:cNvSpPr/>
          <p:nvPr/>
        </p:nvSpPr>
        <p:spPr>
          <a:xfrm>
            <a:off x="4911990" y="4042595"/>
            <a:ext cx="3158836" cy="8930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55325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TW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review</a:t>
            </a:r>
            <a:endParaRPr lang="zh-TW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Reverse mortgages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are financial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contracts that allow retirees to convert their home equities into either a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lump sum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 annuity income but still maintain ownership and residence until they die,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sell or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vacate their homes to live elsewhere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 are three basic payment forms for reverse mortgages: (1) tenure, (2)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term, or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(3) line of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credit.</a:t>
            </a:r>
          </a:p>
          <a:p>
            <a:pPr lvl="2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TW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Tenure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provides a monthly payment to the borrower as the borrower occupies the house</a:t>
            </a:r>
          </a:p>
          <a:p>
            <a:pPr lvl="2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TW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Term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provides monthly payments for only a fixed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period</a:t>
            </a:r>
          </a:p>
          <a:p>
            <a:pPr lvl="2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TW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Line </a:t>
            </a:r>
            <a:r>
              <a:rPr lang="en-US" altLang="zh-TW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Credit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permits the borrower to make draws at any time up to some maximum predetermined amount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lender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 only receive the minimum of the entire debt or the net value of the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property, which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prevents the borrower from owing more than the value of the property.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This nonrecourse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clause makes the reverse mortgage difficult to price.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B226A-57C9-4DC7-A1C6-01FC4AD2D30D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41162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TW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Crossover risk</a:t>
            </a:r>
            <a:endParaRPr lang="zh-TW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reverse mortgage contracts involve a range of risks from the insurer’s perspective. The outstanding balance usually accumulates at a faster rate than the appreciating rate of the housing value; therefore, if the outstanding balance exceeds the housing value before the loan is settled, the lender starts to incur a loss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－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namely crossover risk, one of the crucial risks to manage in reverse mortgages.</a:t>
            </a:r>
          </a:p>
          <a:p>
            <a:endParaRPr lang="en-US" altLang="zh-TW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crossover risk is induced by three risk factors: interest rates, house prices and mortality rates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zh-TW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B226A-57C9-4DC7-A1C6-01FC4AD2D30D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20800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木刻字型">
  <a:themeElements>
    <a:clrScheme name="木刻字型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木刻字型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木刻字型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TM03090434[[fn=木頭類型]]</Template>
  <TotalTime>414</TotalTime>
  <Words>1029</Words>
  <Application>Microsoft Office PowerPoint</Application>
  <PresentationFormat>寬螢幕</PresentationFormat>
  <Paragraphs>189</Paragraphs>
  <Slides>29</Slides>
  <Notes>2</Notes>
  <HiddenSlides>0</HiddenSlides>
  <MMClips>0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29</vt:i4>
      </vt:variant>
    </vt:vector>
  </HeadingPairs>
  <TitlesOfParts>
    <vt:vector size="40" baseType="lpstr">
      <vt:lpstr>MS UI Gothic</vt:lpstr>
      <vt:lpstr>微軟正黑體</vt:lpstr>
      <vt:lpstr>新細明體</vt:lpstr>
      <vt:lpstr>標楷體</vt:lpstr>
      <vt:lpstr>Calibri</vt:lpstr>
      <vt:lpstr>Cambria Math</vt:lpstr>
      <vt:lpstr>Rockwell</vt:lpstr>
      <vt:lpstr>Rockwell Condensed</vt:lpstr>
      <vt:lpstr>Times New Roman</vt:lpstr>
      <vt:lpstr>Wingdings</vt:lpstr>
      <vt:lpstr>木刻字型</vt:lpstr>
      <vt:lpstr>Reverse Mortgages</vt:lpstr>
      <vt:lpstr>Outline</vt:lpstr>
      <vt:lpstr>Review</vt:lpstr>
      <vt:lpstr>Mortgage</vt:lpstr>
      <vt:lpstr>Mortgage</vt:lpstr>
      <vt:lpstr>Reverse Mortgage</vt:lpstr>
      <vt:lpstr>Reverse Mortgage</vt:lpstr>
      <vt:lpstr>review</vt:lpstr>
      <vt:lpstr>Crossover risk</vt:lpstr>
      <vt:lpstr>Crossover risk</vt:lpstr>
      <vt:lpstr>Interest rate process</vt:lpstr>
      <vt:lpstr>Interest rate process</vt:lpstr>
      <vt:lpstr>House price model</vt:lpstr>
      <vt:lpstr>Mortality model</vt:lpstr>
      <vt:lpstr>Mortality model</vt:lpstr>
      <vt:lpstr>Mortality model</vt:lpstr>
      <vt:lpstr>Mortality model</vt:lpstr>
      <vt:lpstr>Reverse mortgage contracts</vt:lpstr>
      <vt:lpstr>Reverse mortgage contracts</vt:lpstr>
      <vt:lpstr>Reverse mortgage contracts</vt:lpstr>
      <vt:lpstr>Reverse mortgage contracts</vt:lpstr>
      <vt:lpstr>Pricing model</vt:lpstr>
      <vt:lpstr>Pricing model</vt:lpstr>
      <vt:lpstr>Pricing model</vt:lpstr>
      <vt:lpstr>3d Lattice method</vt:lpstr>
      <vt:lpstr>3d Lattice method</vt:lpstr>
      <vt:lpstr>PowerPoint 簡報</vt:lpstr>
      <vt:lpstr>3d Lattice method</vt:lpstr>
      <vt:lpstr>Thanks for your attention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Reverse Mortgages</dc:title>
  <dc:creator>蔡沂伶</dc:creator>
  <cp:lastModifiedBy>蔡沂伶</cp:lastModifiedBy>
  <cp:revision>33</cp:revision>
  <dcterms:created xsi:type="dcterms:W3CDTF">2015-01-28T15:41:54Z</dcterms:created>
  <dcterms:modified xsi:type="dcterms:W3CDTF">2015-01-30T14:55:30Z</dcterms:modified>
</cp:coreProperties>
</file>